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6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F222D-5CD4-43F2-83CF-48CDD183D03D}" type="doc">
      <dgm:prSet loTypeId="urn:microsoft.com/office/officeart/2005/8/layout/bList2#1" loCatId="list" qsTypeId="urn:microsoft.com/office/officeart/2005/8/quickstyle/simple5" qsCatId="simple" csTypeId="urn:microsoft.com/office/officeart/2005/8/colors/accent1_2" csCatId="accent1" phldr="1"/>
      <dgm:spPr/>
      <dgm:t>
        <a:bodyPr/>
        <a:lstStyle/>
        <a:p>
          <a:pPr rtl="1"/>
          <a:endParaRPr lang="ar-SA"/>
        </a:p>
      </dgm:t>
    </dgm:pt>
    <dgm:pt modelId="{C18584A1-F336-4A8F-9261-180AF5F06D56}">
      <dgm:prSet phldrT="[نص]"/>
      <dgm:spPr/>
      <dgm:t>
        <a:bodyPr/>
        <a:lstStyle/>
        <a:p>
          <a:pPr rtl="0"/>
          <a:r>
            <a:rPr lang="en-US" b="1" dirty="0" smtClean="0">
              <a:latin typeface="Times New Roman" pitchFamily="18" charset="0"/>
              <a:cs typeface="Times New Roman" pitchFamily="18" charset="0"/>
            </a:rPr>
            <a:t>Defensive </a:t>
          </a:r>
          <a:endParaRPr lang="ar-SA" dirty="0">
            <a:latin typeface="Times New Roman" pitchFamily="18" charset="0"/>
            <a:cs typeface="Times New Roman" pitchFamily="18" charset="0"/>
          </a:endParaRPr>
        </a:p>
      </dgm:t>
    </dgm:pt>
    <dgm:pt modelId="{EA444243-1295-4601-A240-9E9C70585385}" type="parTrans" cxnId="{C79F8139-A9A9-49A3-9AEC-20CCC464FB3B}">
      <dgm:prSet/>
      <dgm:spPr/>
      <dgm:t>
        <a:bodyPr/>
        <a:lstStyle/>
        <a:p>
          <a:pPr rtl="0"/>
          <a:endParaRPr lang="ar-SA">
            <a:latin typeface="Times New Roman" pitchFamily="18" charset="0"/>
            <a:cs typeface="Times New Roman" pitchFamily="18" charset="0"/>
          </a:endParaRPr>
        </a:p>
      </dgm:t>
    </dgm:pt>
    <dgm:pt modelId="{61C53EC7-AD76-4330-ACF7-32143DD15F3F}" type="sibTrans" cxnId="{C79F8139-A9A9-49A3-9AEC-20CCC464FB3B}">
      <dgm:prSet/>
      <dgm:spPr/>
      <dgm:t>
        <a:bodyPr/>
        <a:lstStyle/>
        <a:p>
          <a:pPr rtl="0"/>
          <a:endParaRPr lang="ar-SA">
            <a:latin typeface="Times New Roman" pitchFamily="18" charset="0"/>
            <a:cs typeface="Times New Roman" pitchFamily="18" charset="0"/>
          </a:endParaRPr>
        </a:p>
      </dgm:t>
    </dgm:pt>
    <dgm:pt modelId="{C1CCC9B9-FDB6-4CA4-8576-B8505AD269AE}">
      <dgm:prSet phldrT="[نص]"/>
      <dgm:spPr/>
      <dgm:t>
        <a:bodyPr/>
        <a:lstStyle/>
        <a:p>
          <a:pPr rtl="0"/>
          <a:r>
            <a:rPr lang="en-US" dirty="0" smtClean="0">
              <a:latin typeface="Times New Roman" pitchFamily="18" charset="0"/>
              <a:cs typeface="Times New Roman" pitchFamily="18" charset="0"/>
            </a:rPr>
            <a:t>Bicarbonate</a:t>
          </a:r>
          <a:endParaRPr lang="ar-SA" dirty="0">
            <a:latin typeface="Times New Roman" pitchFamily="18" charset="0"/>
            <a:cs typeface="Times New Roman" pitchFamily="18" charset="0"/>
          </a:endParaRPr>
        </a:p>
      </dgm:t>
    </dgm:pt>
    <dgm:pt modelId="{8686104C-E37D-420B-A5AC-C4C1E1A444F0}" type="parTrans" cxnId="{F6EBB92C-A3EA-4000-8BF9-3C5E75905C33}">
      <dgm:prSet/>
      <dgm:spPr/>
      <dgm:t>
        <a:bodyPr/>
        <a:lstStyle/>
        <a:p>
          <a:pPr rtl="0"/>
          <a:endParaRPr lang="ar-SA">
            <a:latin typeface="Times New Roman" pitchFamily="18" charset="0"/>
            <a:cs typeface="Times New Roman" pitchFamily="18" charset="0"/>
          </a:endParaRPr>
        </a:p>
      </dgm:t>
    </dgm:pt>
    <dgm:pt modelId="{D634DE2A-6711-4BA0-9AA0-F28426754C40}" type="sibTrans" cxnId="{F6EBB92C-A3EA-4000-8BF9-3C5E75905C33}">
      <dgm:prSet/>
      <dgm:spPr/>
      <dgm:t>
        <a:bodyPr/>
        <a:lstStyle/>
        <a:p>
          <a:pPr rtl="0"/>
          <a:endParaRPr lang="ar-SA">
            <a:latin typeface="Times New Roman" pitchFamily="18" charset="0"/>
            <a:cs typeface="Times New Roman" pitchFamily="18" charset="0"/>
          </a:endParaRPr>
        </a:p>
      </dgm:t>
    </dgm:pt>
    <dgm:pt modelId="{1CB07BDB-86AA-47E9-9055-4471243A071A}">
      <dgm:prSet phldrT="[نص]"/>
      <dgm:spPr/>
      <dgm:t>
        <a:bodyPr/>
        <a:lstStyle/>
        <a:p>
          <a:pPr rtl="0"/>
          <a:r>
            <a:rPr lang="en-US" dirty="0" smtClean="0">
              <a:latin typeface="Times New Roman" pitchFamily="18" charset="0"/>
              <a:cs typeface="Times New Roman" pitchFamily="18" charset="0"/>
            </a:rPr>
            <a:t>Mucus layer</a:t>
          </a:r>
          <a:endParaRPr lang="ar-SA" dirty="0">
            <a:latin typeface="Times New Roman" pitchFamily="18" charset="0"/>
            <a:cs typeface="Times New Roman" pitchFamily="18" charset="0"/>
          </a:endParaRPr>
        </a:p>
      </dgm:t>
    </dgm:pt>
    <dgm:pt modelId="{17A6CF45-E93B-436E-99BA-CF5BAAA96260}" type="parTrans" cxnId="{98E0DC51-901E-4453-948A-7E543304092C}">
      <dgm:prSet/>
      <dgm:spPr/>
      <dgm:t>
        <a:bodyPr/>
        <a:lstStyle/>
        <a:p>
          <a:pPr rtl="0"/>
          <a:endParaRPr lang="ar-SA">
            <a:latin typeface="Times New Roman" pitchFamily="18" charset="0"/>
            <a:cs typeface="Times New Roman" pitchFamily="18" charset="0"/>
          </a:endParaRPr>
        </a:p>
      </dgm:t>
    </dgm:pt>
    <dgm:pt modelId="{FD1E8747-9197-4719-ABB4-5C7A96A0961B}" type="sibTrans" cxnId="{98E0DC51-901E-4453-948A-7E543304092C}">
      <dgm:prSet/>
      <dgm:spPr/>
      <dgm:t>
        <a:bodyPr/>
        <a:lstStyle/>
        <a:p>
          <a:pPr rtl="0"/>
          <a:endParaRPr lang="ar-SA">
            <a:latin typeface="Times New Roman" pitchFamily="18" charset="0"/>
            <a:cs typeface="Times New Roman" pitchFamily="18" charset="0"/>
          </a:endParaRPr>
        </a:p>
      </dgm:t>
    </dgm:pt>
    <dgm:pt modelId="{F0D814D9-9F2F-48CC-A049-83A63392CDC3}">
      <dgm:prSet phldrT="[نص]" custT="1"/>
      <dgm:spPr/>
      <dgm:t>
        <a:bodyPr/>
        <a:lstStyle/>
        <a:p>
          <a:pPr rtl="0"/>
          <a:r>
            <a:rPr lang="en-US" sz="4000" b="1" dirty="0" smtClean="0">
              <a:solidFill>
                <a:schemeClr val="bg1"/>
              </a:solidFill>
              <a:latin typeface="Times New Roman" pitchFamily="18" charset="0"/>
              <a:cs typeface="Times New Roman" pitchFamily="18" charset="0"/>
            </a:rPr>
            <a:t>Aggressive </a:t>
          </a:r>
          <a:endParaRPr lang="ar-SA" sz="4000" dirty="0">
            <a:solidFill>
              <a:schemeClr val="bg1"/>
            </a:solidFill>
            <a:latin typeface="Times New Roman" pitchFamily="18" charset="0"/>
            <a:cs typeface="Times New Roman" pitchFamily="18" charset="0"/>
          </a:endParaRPr>
        </a:p>
      </dgm:t>
    </dgm:pt>
    <dgm:pt modelId="{BCAF7D7B-271B-4B10-83BE-B0247523041E}" type="parTrans" cxnId="{9B7D9F8E-951B-476C-B048-164243BB3A29}">
      <dgm:prSet/>
      <dgm:spPr/>
      <dgm:t>
        <a:bodyPr/>
        <a:lstStyle/>
        <a:p>
          <a:pPr rtl="0"/>
          <a:endParaRPr lang="ar-SA">
            <a:latin typeface="Times New Roman" pitchFamily="18" charset="0"/>
            <a:cs typeface="Times New Roman" pitchFamily="18" charset="0"/>
          </a:endParaRPr>
        </a:p>
      </dgm:t>
    </dgm:pt>
    <dgm:pt modelId="{10CE9176-AE15-40FF-9E21-732C2081E66C}" type="sibTrans" cxnId="{9B7D9F8E-951B-476C-B048-164243BB3A29}">
      <dgm:prSet/>
      <dgm:spPr/>
      <dgm:t>
        <a:bodyPr/>
        <a:lstStyle/>
        <a:p>
          <a:pPr rtl="0"/>
          <a:endParaRPr lang="ar-SA">
            <a:latin typeface="Times New Roman" pitchFamily="18" charset="0"/>
            <a:cs typeface="Times New Roman" pitchFamily="18" charset="0"/>
          </a:endParaRPr>
        </a:p>
      </dgm:t>
    </dgm:pt>
    <dgm:pt modelId="{C66DEABC-79DD-48AB-BEFC-E56A6D44981B}">
      <dgm:prSet phldrT="[نص]"/>
      <dgm:spPr/>
      <dgm:t>
        <a:bodyPr/>
        <a:lstStyle/>
        <a:p>
          <a:pPr rtl="0"/>
          <a:r>
            <a:rPr lang="en-US" i="1" dirty="0" smtClean="0">
              <a:latin typeface="Times New Roman" pitchFamily="18" charset="0"/>
              <a:cs typeface="Times New Roman" pitchFamily="18" charset="0"/>
            </a:rPr>
            <a:t>Helicobacter pylori</a:t>
          </a:r>
          <a:endParaRPr lang="ar-SA" dirty="0">
            <a:latin typeface="Times New Roman" pitchFamily="18" charset="0"/>
            <a:cs typeface="Times New Roman" pitchFamily="18" charset="0"/>
          </a:endParaRPr>
        </a:p>
      </dgm:t>
    </dgm:pt>
    <dgm:pt modelId="{952F1524-7DFB-4408-A9CC-33E2C4914939}" type="parTrans" cxnId="{FF3E1B4E-CBF0-4F38-9D78-50AEBF2BE6D8}">
      <dgm:prSet/>
      <dgm:spPr/>
      <dgm:t>
        <a:bodyPr/>
        <a:lstStyle/>
        <a:p>
          <a:pPr rtl="0"/>
          <a:endParaRPr lang="ar-SA">
            <a:latin typeface="Times New Roman" pitchFamily="18" charset="0"/>
            <a:cs typeface="Times New Roman" pitchFamily="18" charset="0"/>
          </a:endParaRPr>
        </a:p>
      </dgm:t>
    </dgm:pt>
    <dgm:pt modelId="{1A80163E-F457-41B7-8991-D04BFF9F59D3}" type="sibTrans" cxnId="{FF3E1B4E-CBF0-4F38-9D78-50AEBF2BE6D8}">
      <dgm:prSet/>
      <dgm:spPr/>
      <dgm:t>
        <a:bodyPr/>
        <a:lstStyle/>
        <a:p>
          <a:pPr rtl="0"/>
          <a:endParaRPr lang="ar-SA">
            <a:latin typeface="Times New Roman" pitchFamily="18" charset="0"/>
            <a:cs typeface="Times New Roman" pitchFamily="18" charset="0"/>
          </a:endParaRPr>
        </a:p>
      </dgm:t>
    </dgm:pt>
    <dgm:pt modelId="{9A13E3FE-A876-4096-A02A-25F2F2C54A70}">
      <dgm:prSet phldrT="[نص]"/>
      <dgm:spPr/>
      <dgm:t>
        <a:bodyPr/>
        <a:lstStyle/>
        <a:p>
          <a:pPr rtl="0"/>
          <a:r>
            <a:rPr lang="en-US" dirty="0" smtClean="0">
              <a:latin typeface="Times New Roman" pitchFamily="18" charset="0"/>
              <a:cs typeface="Times New Roman" pitchFamily="18" charset="0"/>
            </a:rPr>
            <a:t>NSAIDs</a:t>
          </a:r>
          <a:endParaRPr lang="ar-SA" dirty="0">
            <a:latin typeface="Times New Roman" pitchFamily="18" charset="0"/>
            <a:cs typeface="Times New Roman" pitchFamily="18" charset="0"/>
          </a:endParaRPr>
        </a:p>
      </dgm:t>
    </dgm:pt>
    <dgm:pt modelId="{09F99159-7AE9-466D-A32A-9E809D768655}" type="parTrans" cxnId="{703BC618-E9D8-4271-9528-0FF113F5ACDB}">
      <dgm:prSet/>
      <dgm:spPr/>
      <dgm:t>
        <a:bodyPr/>
        <a:lstStyle/>
        <a:p>
          <a:pPr rtl="0"/>
          <a:endParaRPr lang="ar-SA">
            <a:latin typeface="Times New Roman" pitchFamily="18" charset="0"/>
            <a:cs typeface="Times New Roman" pitchFamily="18" charset="0"/>
          </a:endParaRPr>
        </a:p>
      </dgm:t>
    </dgm:pt>
    <dgm:pt modelId="{B9F05169-03B0-4DAB-BF0C-64E475528B41}" type="sibTrans" cxnId="{703BC618-E9D8-4271-9528-0FF113F5ACDB}">
      <dgm:prSet/>
      <dgm:spPr/>
      <dgm:t>
        <a:bodyPr/>
        <a:lstStyle/>
        <a:p>
          <a:pPr rtl="0"/>
          <a:endParaRPr lang="ar-SA">
            <a:latin typeface="Times New Roman" pitchFamily="18" charset="0"/>
            <a:cs typeface="Times New Roman" pitchFamily="18" charset="0"/>
          </a:endParaRPr>
        </a:p>
      </dgm:t>
    </dgm:pt>
    <dgm:pt modelId="{0C10ADBB-96EF-4DDF-B2D2-6177AFBD6F18}">
      <dgm:prSet phldrT="[نص]"/>
      <dgm:spPr/>
      <dgm:t>
        <a:bodyPr/>
        <a:lstStyle/>
        <a:p>
          <a:pPr rtl="0"/>
          <a:r>
            <a:rPr lang="en-US" dirty="0" smtClean="0">
              <a:latin typeface="Times New Roman" pitchFamily="18" charset="0"/>
              <a:cs typeface="Times New Roman" pitchFamily="18" charset="0"/>
            </a:rPr>
            <a:t>Mucosal blood flow</a:t>
          </a:r>
          <a:endParaRPr lang="ar-SA" dirty="0">
            <a:latin typeface="Times New Roman" pitchFamily="18" charset="0"/>
            <a:cs typeface="Times New Roman" pitchFamily="18" charset="0"/>
          </a:endParaRPr>
        </a:p>
      </dgm:t>
    </dgm:pt>
    <dgm:pt modelId="{43F9F0C7-3CC8-40B7-BF2E-4D7DBB1F917F}" type="parTrans" cxnId="{3FC43042-874E-486E-8C0F-4B2182DBF8EC}">
      <dgm:prSet/>
      <dgm:spPr/>
      <dgm:t>
        <a:bodyPr/>
        <a:lstStyle/>
        <a:p>
          <a:pPr rtl="0"/>
          <a:endParaRPr lang="ar-SA">
            <a:latin typeface="Times New Roman" pitchFamily="18" charset="0"/>
            <a:cs typeface="Times New Roman" pitchFamily="18" charset="0"/>
          </a:endParaRPr>
        </a:p>
      </dgm:t>
    </dgm:pt>
    <dgm:pt modelId="{C3ACBFA0-5C01-45BF-AB46-FA1F454B33D7}" type="sibTrans" cxnId="{3FC43042-874E-486E-8C0F-4B2182DBF8EC}">
      <dgm:prSet/>
      <dgm:spPr/>
      <dgm:t>
        <a:bodyPr/>
        <a:lstStyle/>
        <a:p>
          <a:pPr rtl="0"/>
          <a:endParaRPr lang="ar-SA">
            <a:latin typeface="Times New Roman" pitchFamily="18" charset="0"/>
            <a:cs typeface="Times New Roman" pitchFamily="18" charset="0"/>
          </a:endParaRPr>
        </a:p>
      </dgm:t>
    </dgm:pt>
    <dgm:pt modelId="{BF4F5F18-055B-4790-B8F5-E008E23FB431}">
      <dgm:prSet phldrT="[نص]"/>
      <dgm:spPr/>
      <dgm:t>
        <a:bodyPr/>
        <a:lstStyle/>
        <a:p>
          <a:pPr rtl="0"/>
          <a:r>
            <a:rPr lang="en-US" dirty="0" smtClean="0">
              <a:latin typeface="Times New Roman" pitchFamily="18" charset="0"/>
              <a:cs typeface="Times New Roman" pitchFamily="18" charset="0"/>
            </a:rPr>
            <a:t>Prostaglandins</a:t>
          </a:r>
          <a:endParaRPr lang="ar-SA" dirty="0">
            <a:latin typeface="Times New Roman" pitchFamily="18" charset="0"/>
            <a:cs typeface="Times New Roman" pitchFamily="18" charset="0"/>
          </a:endParaRPr>
        </a:p>
      </dgm:t>
    </dgm:pt>
    <dgm:pt modelId="{728EE7EE-5796-4178-A211-567D05469435}" type="parTrans" cxnId="{855EC30E-7A86-48AD-8491-B5446362E1CD}">
      <dgm:prSet/>
      <dgm:spPr/>
      <dgm:t>
        <a:bodyPr/>
        <a:lstStyle/>
        <a:p>
          <a:pPr rtl="0"/>
          <a:endParaRPr lang="ar-SA">
            <a:latin typeface="Times New Roman" pitchFamily="18" charset="0"/>
            <a:cs typeface="Times New Roman" pitchFamily="18" charset="0"/>
          </a:endParaRPr>
        </a:p>
      </dgm:t>
    </dgm:pt>
    <dgm:pt modelId="{D2EDCA57-E49F-420B-8311-C71E315EBAC2}" type="sibTrans" cxnId="{855EC30E-7A86-48AD-8491-B5446362E1CD}">
      <dgm:prSet/>
      <dgm:spPr/>
      <dgm:t>
        <a:bodyPr/>
        <a:lstStyle/>
        <a:p>
          <a:pPr rtl="0"/>
          <a:endParaRPr lang="ar-SA">
            <a:latin typeface="Times New Roman" pitchFamily="18" charset="0"/>
            <a:cs typeface="Times New Roman" pitchFamily="18" charset="0"/>
          </a:endParaRPr>
        </a:p>
      </dgm:t>
    </dgm:pt>
    <dgm:pt modelId="{24532486-42D7-4F15-92BE-21055E7F9087}">
      <dgm:prSet/>
      <dgm:spPr/>
      <dgm:t>
        <a:bodyPr/>
        <a:lstStyle/>
        <a:p>
          <a:pPr rtl="0"/>
          <a:r>
            <a:rPr lang="en-US" dirty="0" smtClean="0">
              <a:latin typeface="Times New Roman" pitchFamily="18" charset="0"/>
              <a:cs typeface="Times New Roman" pitchFamily="18" charset="0"/>
            </a:rPr>
            <a:t>Epithelial renewal</a:t>
          </a:r>
          <a:endParaRPr lang="ar-SA" dirty="0">
            <a:latin typeface="Times New Roman" pitchFamily="18" charset="0"/>
            <a:cs typeface="Times New Roman" pitchFamily="18" charset="0"/>
          </a:endParaRPr>
        </a:p>
      </dgm:t>
    </dgm:pt>
    <dgm:pt modelId="{2F10B758-41CF-4FBC-BBA8-C35D45CC6C79}" type="parTrans" cxnId="{A49F30CC-FEE2-4B35-BCE7-23D47CC08C5B}">
      <dgm:prSet/>
      <dgm:spPr/>
      <dgm:t>
        <a:bodyPr/>
        <a:lstStyle/>
        <a:p>
          <a:pPr rtl="0"/>
          <a:endParaRPr lang="ar-SA">
            <a:latin typeface="Times New Roman" pitchFamily="18" charset="0"/>
            <a:cs typeface="Times New Roman" pitchFamily="18" charset="0"/>
          </a:endParaRPr>
        </a:p>
      </dgm:t>
    </dgm:pt>
    <dgm:pt modelId="{2418C255-400F-445A-A841-11C61D9B3D21}" type="sibTrans" cxnId="{A49F30CC-FEE2-4B35-BCE7-23D47CC08C5B}">
      <dgm:prSet/>
      <dgm:spPr/>
      <dgm:t>
        <a:bodyPr/>
        <a:lstStyle/>
        <a:p>
          <a:pPr rtl="0"/>
          <a:endParaRPr lang="ar-SA">
            <a:latin typeface="Times New Roman" pitchFamily="18" charset="0"/>
            <a:cs typeface="Times New Roman" pitchFamily="18" charset="0"/>
          </a:endParaRPr>
        </a:p>
      </dgm:t>
    </dgm:pt>
    <dgm:pt modelId="{237EDE82-0C49-4F56-934F-9B13FE2F8F2E}">
      <dgm:prSet phldrT="[نص]"/>
      <dgm:spPr/>
      <dgm:t>
        <a:bodyPr/>
        <a:lstStyle/>
        <a:p>
          <a:pPr rtl="0"/>
          <a:r>
            <a:rPr lang="en-US" dirty="0" smtClean="0">
              <a:latin typeface="Times New Roman" pitchFamily="18" charset="0"/>
              <a:cs typeface="Times New Roman" pitchFamily="18" charset="0"/>
            </a:rPr>
            <a:t>Pepsins</a:t>
          </a:r>
          <a:endParaRPr lang="ar-SA" dirty="0">
            <a:latin typeface="Times New Roman" pitchFamily="18" charset="0"/>
            <a:cs typeface="Times New Roman" pitchFamily="18" charset="0"/>
          </a:endParaRPr>
        </a:p>
      </dgm:t>
    </dgm:pt>
    <dgm:pt modelId="{19EF5A55-2AAC-4172-8061-F20A33075000}" type="parTrans" cxnId="{D92ADEF4-5479-4879-A963-34E80661D33C}">
      <dgm:prSet/>
      <dgm:spPr/>
      <dgm:t>
        <a:bodyPr/>
        <a:lstStyle/>
        <a:p>
          <a:pPr rtl="0"/>
          <a:endParaRPr lang="ar-SA">
            <a:latin typeface="Times New Roman" pitchFamily="18" charset="0"/>
            <a:cs typeface="Times New Roman" pitchFamily="18" charset="0"/>
          </a:endParaRPr>
        </a:p>
      </dgm:t>
    </dgm:pt>
    <dgm:pt modelId="{0326B8CD-EEC2-4D51-B060-ABEC8EA5C4D5}" type="sibTrans" cxnId="{D92ADEF4-5479-4879-A963-34E80661D33C}">
      <dgm:prSet/>
      <dgm:spPr/>
      <dgm:t>
        <a:bodyPr/>
        <a:lstStyle/>
        <a:p>
          <a:pPr rtl="0"/>
          <a:endParaRPr lang="ar-SA">
            <a:latin typeface="Times New Roman" pitchFamily="18" charset="0"/>
            <a:cs typeface="Times New Roman" pitchFamily="18" charset="0"/>
          </a:endParaRPr>
        </a:p>
      </dgm:t>
    </dgm:pt>
    <dgm:pt modelId="{9905395A-325B-447F-ACD1-4E80D720D9A7}">
      <dgm:prSet phldrT="[نص]"/>
      <dgm:spPr/>
      <dgm:t>
        <a:bodyPr/>
        <a:lstStyle/>
        <a:p>
          <a:pPr rtl="0"/>
          <a:r>
            <a:rPr lang="en-US" dirty="0" smtClean="0">
              <a:latin typeface="Times New Roman" pitchFamily="18" charset="0"/>
              <a:cs typeface="Times New Roman" pitchFamily="18" charset="0"/>
            </a:rPr>
            <a:t>Bile acids</a:t>
          </a:r>
          <a:endParaRPr lang="ar-SA" dirty="0">
            <a:latin typeface="Times New Roman" pitchFamily="18" charset="0"/>
            <a:cs typeface="Times New Roman" pitchFamily="18" charset="0"/>
          </a:endParaRPr>
        </a:p>
      </dgm:t>
    </dgm:pt>
    <dgm:pt modelId="{FD9B92AA-9C78-42CC-8BA9-CF97307EB802}" type="parTrans" cxnId="{524C9142-B297-416B-9877-67A767DA3ED5}">
      <dgm:prSet/>
      <dgm:spPr/>
      <dgm:t>
        <a:bodyPr/>
        <a:lstStyle/>
        <a:p>
          <a:pPr rtl="0"/>
          <a:endParaRPr lang="ar-SA">
            <a:latin typeface="Times New Roman" pitchFamily="18" charset="0"/>
            <a:cs typeface="Times New Roman" pitchFamily="18" charset="0"/>
          </a:endParaRPr>
        </a:p>
      </dgm:t>
    </dgm:pt>
    <dgm:pt modelId="{692DE48B-04C9-4C92-BEE0-40E78D477514}" type="sibTrans" cxnId="{524C9142-B297-416B-9877-67A767DA3ED5}">
      <dgm:prSet/>
      <dgm:spPr/>
      <dgm:t>
        <a:bodyPr/>
        <a:lstStyle/>
        <a:p>
          <a:pPr rtl="0"/>
          <a:endParaRPr lang="ar-SA">
            <a:latin typeface="Times New Roman" pitchFamily="18" charset="0"/>
            <a:cs typeface="Times New Roman" pitchFamily="18" charset="0"/>
          </a:endParaRPr>
        </a:p>
      </dgm:t>
    </dgm:pt>
    <dgm:pt modelId="{F747C5AC-F93E-460C-A0F9-68A75507792E}">
      <dgm:prSet phldrT="[نص]"/>
      <dgm:spPr/>
      <dgm:t>
        <a:bodyPr/>
        <a:lstStyle/>
        <a:p>
          <a:pPr rtl="0"/>
          <a:r>
            <a:rPr lang="en-US" dirty="0" smtClean="0">
              <a:latin typeface="Times New Roman" pitchFamily="18" charset="0"/>
              <a:cs typeface="Times New Roman" pitchFamily="18" charset="0"/>
            </a:rPr>
            <a:t>Smoking and alcohol</a:t>
          </a:r>
          <a:endParaRPr lang="ar-SA" dirty="0">
            <a:latin typeface="Times New Roman" pitchFamily="18" charset="0"/>
            <a:cs typeface="Times New Roman" pitchFamily="18" charset="0"/>
          </a:endParaRPr>
        </a:p>
      </dgm:t>
    </dgm:pt>
    <dgm:pt modelId="{AF62A110-6953-4B6E-8D1F-9E208082F35C}" type="parTrans" cxnId="{FCB77406-C700-4829-B136-C2DD1BBE1C9B}">
      <dgm:prSet/>
      <dgm:spPr/>
      <dgm:t>
        <a:bodyPr/>
        <a:lstStyle/>
        <a:p>
          <a:pPr rtl="0"/>
          <a:endParaRPr lang="ar-SA">
            <a:latin typeface="Times New Roman" pitchFamily="18" charset="0"/>
            <a:cs typeface="Times New Roman" pitchFamily="18" charset="0"/>
          </a:endParaRPr>
        </a:p>
      </dgm:t>
    </dgm:pt>
    <dgm:pt modelId="{4259FE6B-6DEB-43FC-B4CD-E08F017F922C}" type="sibTrans" cxnId="{FCB77406-C700-4829-B136-C2DD1BBE1C9B}">
      <dgm:prSet/>
      <dgm:spPr/>
      <dgm:t>
        <a:bodyPr/>
        <a:lstStyle/>
        <a:p>
          <a:pPr rtl="0"/>
          <a:endParaRPr lang="ar-SA">
            <a:latin typeface="Times New Roman" pitchFamily="18" charset="0"/>
            <a:cs typeface="Times New Roman" pitchFamily="18" charset="0"/>
          </a:endParaRPr>
        </a:p>
      </dgm:t>
    </dgm:pt>
    <dgm:pt modelId="{FE94F9D4-4755-489A-8C47-2B0539BCF5A5}" type="pres">
      <dgm:prSet presAssocID="{E60F222D-5CD4-43F2-83CF-48CDD183D03D}" presName="diagram" presStyleCnt="0">
        <dgm:presLayoutVars>
          <dgm:dir/>
          <dgm:animLvl val="lvl"/>
          <dgm:resizeHandles val="exact"/>
        </dgm:presLayoutVars>
      </dgm:prSet>
      <dgm:spPr/>
      <dgm:t>
        <a:bodyPr/>
        <a:lstStyle/>
        <a:p>
          <a:pPr rtl="1"/>
          <a:endParaRPr lang="ar-SA"/>
        </a:p>
      </dgm:t>
    </dgm:pt>
    <dgm:pt modelId="{0BD524E9-6CAB-47AA-A259-7C73D604ED0A}" type="pres">
      <dgm:prSet presAssocID="{C18584A1-F336-4A8F-9261-180AF5F06D56}" presName="compNode" presStyleCnt="0"/>
      <dgm:spPr/>
    </dgm:pt>
    <dgm:pt modelId="{B4A9A3B3-FC06-42C7-9EFC-B566D430E02D}" type="pres">
      <dgm:prSet presAssocID="{C18584A1-F336-4A8F-9261-180AF5F06D56}" presName="childRect" presStyleLbl="bgAcc1" presStyleIdx="0" presStyleCnt="2">
        <dgm:presLayoutVars>
          <dgm:bulletEnabled val="1"/>
        </dgm:presLayoutVars>
      </dgm:prSet>
      <dgm:spPr/>
      <dgm:t>
        <a:bodyPr/>
        <a:lstStyle/>
        <a:p>
          <a:pPr rtl="1"/>
          <a:endParaRPr lang="ar-SA"/>
        </a:p>
      </dgm:t>
    </dgm:pt>
    <dgm:pt modelId="{E6E777A6-362F-493E-A341-D9C2B7073C82}" type="pres">
      <dgm:prSet presAssocID="{C18584A1-F336-4A8F-9261-180AF5F06D56}" presName="parentText" presStyleLbl="node1" presStyleIdx="0" presStyleCnt="0">
        <dgm:presLayoutVars>
          <dgm:chMax val="0"/>
          <dgm:bulletEnabled val="1"/>
        </dgm:presLayoutVars>
      </dgm:prSet>
      <dgm:spPr/>
      <dgm:t>
        <a:bodyPr/>
        <a:lstStyle/>
        <a:p>
          <a:pPr rtl="1"/>
          <a:endParaRPr lang="ar-SA"/>
        </a:p>
      </dgm:t>
    </dgm:pt>
    <dgm:pt modelId="{8A904A35-196D-4F68-ABC6-33E25A8238A2}" type="pres">
      <dgm:prSet presAssocID="{C18584A1-F336-4A8F-9261-180AF5F06D56}" presName="parentRect" presStyleLbl="alignNode1" presStyleIdx="0" presStyleCnt="2"/>
      <dgm:spPr/>
      <dgm:t>
        <a:bodyPr/>
        <a:lstStyle/>
        <a:p>
          <a:pPr rtl="1"/>
          <a:endParaRPr lang="ar-SA"/>
        </a:p>
      </dgm:t>
    </dgm:pt>
    <dgm:pt modelId="{31FE0EE2-20E3-4885-8E5C-781B2F995850}" type="pres">
      <dgm:prSet presAssocID="{C18584A1-F336-4A8F-9261-180AF5F06D56}" presName="adorn" presStyleLbl="fgAccFollowNode1" presStyleIdx="0" presStyleCnt="2"/>
      <dgm:spPr>
        <a:blipFill rotWithShape="1">
          <a:blip xmlns:r="http://schemas.openxmlformats.org/officeDocument/2006/relationships" r:embed="rId1"/>
          <a:stretch>
            <a:fillRect/>
          </a:stretch>
        </a:blipFill>
      </dgm:spPr>
    </dgm:pt>
    <dgm:pt modelId="{D0C4EE69-2A2B-4E0D-9BF8-68825FA422F4}" type="pres">
      <dgm:prSet presAssocID="{61C53EC7-AD76-4330-ACF7-32143DD15F3F}" presName="sibTrans" presStyleLbl="sibTrans2D1" presStyleIdx="0" presStyleCnt="0"/>
      <dgm:spPr/>
      <dgm:t>
        <a:bodyPr/>
        <a:lstStyle/>
        <a:p>
          <a:pPr rtl="1"/>
          <a:endParaRPr lang="ar-SA"/>
        </a:p>
      </dgm:t>
    </dgm:pt>
    <dgm:pt modelId="{76692573-A2DE-4051-98A8-54CD661C942A}" type="pres">
      <dgm:prSet presAssocID="{F0D814D9-9F2F-48CC-A049-83A63392CDC3}" presName="compNode" presStyleCnt="0"/>
      <dgm:spPr/>
    </dgm:pt>
    <dgm:pt modelId="{020CE0FF-3A33-41A8-8A49-59B2747213FF}" type="pres">
      <dgm:prSet presAssocID="{F0D814D9-9F2F-48CC-A049-83A63392CDC3}" presName="childRect" presStyleLbl="bgAcc1" presStyleIdx="1" presStyleCnt="2">
        <dgm:presLayoutVars>
          <dgm:bulletEnabled val="1"/>
        </dgm:presLayoutVars>
      </dgm:prSet>
      <dgm:spPr/>
      <dgm:t>
        <a:bodyPr/>
        <a:lstStyle/>
        <a:p>
          <a:pPr rtl="1"/>
          <a:endParaRPr lang="ar-SA"/>
        </a:p>
      </dgm:t>
    </dgm:pt>
    <dgm:pt modelId="{F915724E-106D-427F-8018-040E1E9C0354}" type="pres">
      <dgm:prSet presAssocID="{F0D814D9-9F2F-48CC-A049-83A63392CDC3}" presName="parentText" presStyleLbl="node1" presStyleIdx="0" presStyleCnt="0">
        <dgm:presLayoutVars>
          <dgm:chMax val="0"/>
          <dgm:bulletEnabled val="1"/>
        </dgm:presLayoutVars>
      </dgm:prSet>
      <dgm:spPr/>
      <dgm:t>
        <a:bodyPr/>
        <a:lstStyle/>
        <a:p>
          <a:pPr rtl="1"/>
          <a:endParaRPr lang="ar-SA"/>
        </a:p>
      </dgm:t>
    </dgm:pt>
    <dgm:pt modelId="{B1AB19CB-26D7-4DCB-A2C2-84C72E08DF5D}" type="pres">
      <dgm:prSet presAssocID="{F0D814D9-9F2F-48CC-A049-83A63392CDC3}" presName="parentRect" presStyleLbl="alignNode1" presStyleIdx="1" presStyleCnt="2"/>
      <dgm:spPr/>
      <dgm:t>
        <a:bodyPr/>
        <a:lstStyle/>
        <a:p>
          <a:pPr rtl="1"/>
          <a:endParaRPr lang="ar-SA"/>
        </a:p>
      </dgm:t>
    </dgm:pt>
    <dgm:pt modelId="{A68D90FC-F31B-4FFB-9F11-B63AB6FB2812}" type="pres">
      <dgm:prSet presAssocID="{F0D814D9-9F2F-48CC-A049-83A63392CDC3}" presName="adorn" presStyleLbl="fgAccFollowNode1" presStyleIdx="1" presStyleCnt="2"/>
      <dgm:spPr>
        <a:blipFill rotWithShape="1">
          <a:blip xmlns:r="http://schemas.openxmlformats.org/officeDocument/2006/relationships" r:embed="rId2"/>
          <a:stretch>
            <a:fillRect/>
          </a:stretch>
        </a:blipFill>
      </dgm:spPr>
      <dgm:t>
        <a:bodyPr/>
        <a:lstStyle/>
        <a:p>
          <a:pPr rtl="1"/>
          <a:endParaRPr lang="ar-SA"/>
        </a:p>
      </dgm:t>
    </dgm:pt>
  </dgm:ptLst>
  <dgm:cxnLst>
    <dgm:cxn modelId="{703BC618-E9D8-4271-9528-0FF113F5ACDB}" srcId="{F0D814D9-9F2F-48CC-A049-83A63392CDC3}" destId="{9A13E3FE-A876-4096-A02A-25F2F2C54A70}" srcOrd="1" destOrd="0" parTransId="{09F99159-7AE9-466D-A32A-9E809D768655}" sibTransId="{B9F05169-03B0-4DAB-BF0C-64E475528B41}"/>
    <dgm:cxn modelId="{B163AE7A-2136-4277-8D7F-A1F1DAEF0213}" type="presOf" srcId="{F0D814D9-9F2F-48CC-A049-83A63392CDC3}" destId="{F915724E-106D-427F-8018-040E1E9C0354}" srcOrd="0" destOrd="0" presId="urn:microsoft.com/office/officeart/2005/8/layout/bList2#1"/>
    <dgm:cxn modelId="{22B8D65F-7597-4808-9E52-A7E0254E9782}" type="presOf" srcId="{E60F222D-5CD4-43F2-83CF-48CDD183D03D}" destId="{FE94F9D4-4755-489A-8C47-2B0539BCF5A5}" srcOrd="0" destOrd="0" presId="urn:microsoft.com/office/officeart/2005/8/layout/bList2#1"/>
    <dgm:cxn modelId="{C79F8139-A9A9-49A3-9AEC-20CCC464FB3B}" srcId="{E60F222D-5CD4-43F2-83CF-48CDD183D03D}" destId="{C18584A1-F336-4A8F-9261-180AF5F06D56}" srcOrd="0" destOrd="0" parTransId="{EA444243-1295-4601-A240-9E9C70585385}" sibTransId="{61C53EC7-AD76-4330-ACF7-32143DD15F3F}"/>
    <dgm:cxn modelId="{FAEC7EC5-7A49-4109-9F2F-B6E82AE8B75D}" type="presOf" srcId="{C1CCC9B9-FDB6-4CA4-8576-B8505AD269AE}" destId="{B4A9A3B3-FC06-42C7-9EFC-B566D430E02D}" srcOrd="0" destOrd="0" presId="urn:microsoft.com/office/officeart/2005/8/layout/bList2#1"/>
    <dgm:cxn modelId="{98E0DC51-901E-4453-948A-7E543304092C}" srcId="{C18584A1-F336-4A8F-9261-180AF5F06D56}" destId="{1CB07BDB-86AA-47E9-9055-4471243A071A}" srcOrd="1" destOrd="0" parTransId="{17A6CF45-E93B-436E-99BA-CF5BAAA96260}" sibTransId="{FD1E8747-9197-4719-ABB4-5C7A96A0961B}"/>
    <dgm:cxn modelId="{855EC30E-7A86-48AD-8491-B5446362E1CD}" srcId="{C18584A1-F336-4A8F-9261-180AF5F06D56}" destId="{BF4F5F18-055B-4790-B8F5-E008E23FB431}" srcOrd="2" destOrd="0" parTransId="{728EE7EE-5796-4178-A211-567D05469435}" sibTransId="{D2EDCA57-E49F-420B-8311-C71E315EBAC2}"/>
    <dgm:cxn modelId="{A22E08ED-E885-4E23-8321-88AA69085E1D}" type="presOf" srcId="{1CB07BDB-86AA-47E9-9055-4471243A071A}" destId="{B4A9A3B3-FC06-42C7-9EFC-B566D430E02D}" srcOrd="0" destOrd="1" presId="urn:microsoft.com/office/officeart/2005/8/layout/bList2#1"/>
    <dgm:cxn modelId="{D21FA90E-DB5C-4FD0-8975-DBEDF7846CD0}" type="presOf" srcId="{C18584A1-F336-4A8F-9261-180AF5F06D56}" destId="{E6E777A6-362F-493E-A341-D9C2B7073C82}" srcOrd="0" destOrd="0" presId="urn:microsoft.com/office/officeart/2005/8/layout/bList2#1"/>
    <dgm:cxn modelId="{DA91B680-A76F-4D53-B75E-C9D34B9B4E9F}" type="presOf" srcId="{9A13E3FE-A876-4096-A02A-25F2F2C54A70}" destId="{020CE0FF-3A33-41A8-8A49-59B2747213FF}" srcOrd="0" destOrd="1" presId="urn:microsoft.com/office/officeart/2005/8/layout/bList2#1"/>
    <dgm:cxn modelId="{A3A8BD29-9917-406E-8A49-5511D3A88A9C}" type="presOf" srcId="{0C10ADBB-96EF-4DDF-B2D2-6177AFBD6F18}" destId="{B4A9A3B3-FC06-42C7-9EFC-B566D430E02D}" srcOrd="0" destOrd="3" presId="urn:microsoft.com/office/officeart/2005/8/layout/bList2#1"/>
    <dgm:cxn modelId="{BB50E3BC-8D86-4D5E-BC93-69FF2D4E7404}" type="presOf" srcId="{C18584A1-F336-4A8F-9261-180AF5F06D56}" destId="{8A904A35-196D-4F68-ABC6-33E25A8238A2}" srcOrd="1" destOrd="0" presId="urn:microsoft.com/office/officeart/2005/8/layout/bList2#1"/>
    <dgm:cxn modelId="{F6EBB92C-A3EA-4000-8BF9-3C5E75905C33}" srcId="{C18584A1-F336-4A8F-9261-180AF5F06D56}" destId="{C1CCC9B9-FDB6-4CA4-8576-B8505AD269AE}" srcOrd="0" destOrd="0" parTransId="{8686104C-E37D-420B-A5AC-C4C1E1A444F0}" sibTransId="{D634DE2A-6711-4BA0-9AA0-F28426754C40}"/>
    <dgm:cxn modelId="{8959DD5A-E110-4D6F-B13E-9291633FC544}" type="presOf" srcId="{237EDE82-0C49-4F56-934F-9B13FE2F8F2E}" destId="{020CE0FF-3A33-41A8-8A49-59B2747213FF}" srcOrd="0" destOrd="2" presId="urn:microsoft.com/office/officeart/2005/8/layout/bList2#1"/>
    <dgm:cxn modelId="{524C9142-B297-416B-9877-67A767DA3ED5}" srcId="{F0D814D9-9F2F-48CC-A049-83A63392CDC3}" destId="{9905395A-325B-447F-ACD1-4E80D720D9A7}" srcOrd="3" destOrd="0" parTransId="{FD9B92AA-9C78-42CC-8BA9-CF97307EB802}" sibTransId="{692DE48B-04C9-4C92-BEE0-40E78D477514}"/>
    <dgm:cxn modelId="{9B7D9F8E-951B-476C-B048-164243BB3A29}" srcId="{E60F222D-5CD4-43F2-83CF-48CDD183D03D}" destId="{F0D814D9-9F2F-48CC-A049-83A63392CDC3}" srcOrd="1" destOrd="0" parTransId="{BCAF7D7B-271B-4B10-83BE-B0247523041E}" sibTransId="{10CE9176-AE15-40FF-9E21-732C2081E66C}"/>
    <dgm:cxn modelId="{ADAE80F3-0DCA-44BA-8FAB-A7B3BA3B4F5D}" type="presOf" srcId="{F0D814D9-9F2F-48CC-A049-83A63392CDC3}" destId="{B1AB19CB-26D7-4DCB-A2C2-84C72E08DF5D}" srcOrd="1" destOrd="0" presId="urn:microsoft.com/office/officeart/2005/8/layout/bList2#1"/>
    <dgm:cxn modelId="{41F82DA6-7ED5-45F3-B122-9AB11608B3D8}" type="presOf" srcId="{24532486-42D7-4F15-92BE-21055E7F9087}" destId="{B4A9A3B3-FC06-42C7-9EFC-B566D430E02D}" srcOrd="0" destOrd="4" presId="urn:microsoft.com/office/officeart/2005/8/layout/bList2#1"/>
    <dgm:cxn modelId="{A49F30CC-FEE2-4B35-BCE7-23D47CC08C5B}" srcId="{C18584A1-F336-4A8F-9261-180AF5F06D56}" destId="{24532486-42D7-4F15-92BE-21055E7F9087}" srcOrd="4" destOrd="0" parTransId="{2F10B758-41CF-4FBC-BBA8-C35D45CC6C79}" sibTransId="{2418C255-400F-445A-A841-11C61D9B3D21}"/>
    <dgm:cxn modelId="{3FC43042-874E-486E-8C0F-4B2182DBF8EC}" srcId="{C18584A1-F336-4A8F-9261-180AF5F06D56}" destId="{0C10ADBB-96EF-4DDF-B2D2-6177AFBD6F18}" srcOrd="3" destOrd="0" parTransId="{43F9F0C7-3CC8-40B7-BF2E-4D7DBB1F917F}" sibTransId="{C3ACBFA0-5C01-45BF-AB46-FA1F454B33D7}"/>
    <dgm:cxn modelId="{D5AD1F4D-51EA-4AC3-B18A-90A9BDEAE6B0}" type="presOf" srcId="{9905395A-325B-447F-ACD1-4E80D720D9A7}" destId="{020CE0FF-3A33-41A8-8A49-59B2747213FF}" srcOrd="0" destOrd="3" presId="urn:microsoft.com/office/officeart/2005/8/layout/bList2#1"/>
    <dgm:cxn modelId="{6810057F-DD51-49ED-8A58-636C5CB3A5EC}" type="presOf" srcId="{C66DEABC-79DD-48AB-BEFC-E56A6D44981B}" destId="{020CE0FF-3A33-41A8-8A49-59B2747213FF}" srcOrd="0" destOrd="0" presId="urn:microsoft.com/office/officeart/2005/8/layout/bList2#1"/>
    <dgm:cxn modelId="{D92ADEF4-5479-4879-A963-34E80661D33C}" srcId="{F0D814D9-9F2F-48CC-A049-83A63392CDC3}" destId="{237EDE82-0C49-4F56-934F-9B13FE2F8F2E}" srcOrd="2" destOrd="0" parTransId="{19EF5A55-2AAC-4172-8061-F20A33075000}" sibTransId="{0326B8CD-EEC2-4D51-B060-ABEC8EA5C4D5}"/>
    <dgm:cxn modelId="{FCB77406-C700-4829-B136-C2DD1BBE1C9B}" srcId="{F0D814D9-9F2F-48CC-A049-83A63392CDC3}" destId="{F747C5AC-F93E-460C-A0F9-68A75507792E}" srcOrd="4" destOrd="0" parTransId="{AF62A110-6953-4B6E-8D1F-9E208082F35C}" sibTransId="{4259FE6B-6DEB-43FC-B4CD-E08F017F922C}"/>
    <dgm:cxn modelId="{FF3E1B4E-CBF0-4F38-9D78-50AEBF2BE6D8}" srcId="{F0D814D9-9F2F-48CC-A049-83A63392CDC3}" destId="{C66DEABC-79DD-48AB-BEFC-E56A6D44981B}" srcOrd="0" destOrd="0" parTransId="{952F1524-7DFB-4408-A9CC-33E2C4914939}" sibTransId="{1A80163E-F457-41B7-8991-D04BFF9F59D3}"/>
    <dgm:cxn modelId="{1502E02E-1BF7-49EB-8AFB-4AE970357ADC}" type="presOf" srcId="{BF4F5F18-055B-4790-B8F5-E008E23FB431}" destId="{B4A9A3B3-FC06-42C7-9EFC-B566D430E02D}" srcOrd="0" destOrd="2" presId="urn:microsoft.com/office/officeart/2005/8/layout/bList2#1"/>
    <dgm:cxn modelId="{4A4069F2-C0DA-462D-8369-65EE993B7FEF}" type="presOf" srcId="{F747C5AC-F93E-460C-A0F9-68A75507792E}" destId="{020CE0FF-3A33-41A8-8A49-59B2747213FF}" srcOrd="0" destOrd="4" presId="urn:microsoft.com/office/officeart/2005/8/layout/bList2#1"/>
    <dgm:cxn modelId="{3AEF385B-1B65-449A-9521-76102965BC32}" type="presOf" srcId="{61C53EC7-AD76-4330-ACF7-32143DD15F3F}" destId="{D0C4EE69-2A2B-4E0D-9BF8-68825FA422F4}" srcOrd="0" destOrd="0" presId="urn:microsoft.com/office/officeart/2005/8/layout/bList2#1"/>
    <dgm:cxn modelId="{604AE926-DA58-4DF3-AB58-15310F6FBB0A}" type="presParOf" srcId="{FE94F9D4-4755-489A-8C47-2B0539BCF5A5}" destId="{0BD524E9-6CAB-47AA-A259-7C73D604ED0A}" srcOrd="0" destOrd="0" presId="urn:microsoft.com/office/officeart/2005/8/layout/bList2#1"/>
    <dgm:cxn modelId="{FD7AD6D0-516C-46AB-B87F-82B5B1CD887A}" type="presParOf" srcId="{0BD524E9-6CAB-47AA-A259-7C73D604ED0A}" destId="{B4A9A3B3-FC06-42C7-9EFC-B566D430E02D}" srcOrd="0" destOrd="0" presId="urn:microsoft.com/office/officeart/2005/8/layout/bList2#1"/>
    <dgm:cxn modelId="{2A9C82DC-F1C7-4A44-A903-7671BAA752FD}" type="presParOf" srcId="{0BD524E9-6CAB-47AA-A259-7C73D604ED0A}" destId="{E6E777A6-362F-493E-A341-D9C2B7073C82}" srcOrd="1" destOrd="0" presId="urn:microsoft.com/office/officeart/2005/8/layout/bList2#1"/>
    <dgm:cxn modelId="{F38D0CD6-768F-428D-ACCD-E4B55EE3346C}" type="presParOf" srcId="{0BD524E9-6CAB-47AA-A259-7C73D604ED0A}" destId="{8A904A35-196D-4F68-ABC6-33E25A8238A2}" srcOrd="2" destOrd="0" presId="urn:microsoft.com/office/officeart/2005/8/layout/bList2#1"/>
    <dgm:cxn modelId="{8763CBAA-4E09-4E67-A2B8-A72A2DC74F0B}" type="presParOf" srcId="{0BD524E9-6CAB-47AA-A259-7C73D604ED0A}" destId="{31FE0EE2-20E3-4885-8E5C-781B2F995850}" srcOrd="3" destOrd="0" presId="urn:microsoft.com/office/officeart/2005/8/layout/bList2#1"/>
    <dgm:cxn modelId="{CB5652EF-4AB6-49A5-950C-3839303C6389}" type="presParOf" srcId="{FE94F9D4-4755-489A-8C47-2B0539BCF5A5}" destId="{D0C4EE69-2A2B-4E0D-9BF8-68825FA422F4}" srcOrd="1" destOrd="0" presId="urn:microsoft.com/office/officeart/2005/8/layout/bList2#1"/>
    <dgm:cxn modelId="{BE4BFBCE-4811-4525-9172-728919EEB34A}" type="presParOf" srcId="{FE94F9D4-4755-489A-8C47-2B0539BCF5A5}" destId="{76692573-A2DE-4051-98A8-54CD661C942A}" srcOrd="2" destOrd="0" presId="urn:microsoft.com/office/officeart/2005/8/layout/bList2#1"/>
    <dgm:cxn modelId="{637175DB-77E3-454C-80B5-18B43EEB31F8}" type="presParOf" srcId="{76692573-A2DE-4051-98A8-54CD661C942A}" destId="{020CE0FF-3A33-41A8-8A49-59B2747213FF}" srcOrd="0" destOrd="0" presId="urn:microsoft.com/office/officeart/2005/8/layout/bList2#1"/>
    <dgm:cxn modelId="{BD9CE5A5-006E-4860-872D-AB2F79AB03BA}" type="presParOf" srcId="{76692573-A2DE-4051-98A8-54CD661C942A}" destId="{F915724E-106D-427F-8018-040E1E9C0354}" srcOrd="1" destOrd="0" presId="urn:microsoft.com/office/officeart/2005/8/layout/bList2#1"/>
    <dgm:cxn modelId="{A194426F-7979-47CC-BFA1-0E164954A9DC}" type="presParOf" srcId="{76692573-A2DE-4051-98A8-54CD661C942A}" destId="{B1AB19CB-26D7-4DCB-A2C2-84C72E08DF5D}" srcOrd="2" destOrd="0" presId="urn:microsoft.com/office/officeart/2005/8/layout/bList2#1"/>
    <dgm:cxn modelId="{B2DD9540-4D54-4A78-8BA9-309F18330874}" type="presParOf" srcId="{76692573-A2DE-4051-98A8-54CD661C942A}" destId="{A68D90FC-F31B-4FFB-9F11-B63AB6FB2812}"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A3B3-FC06-42C7-9EFC-B566D430E02D}">
      <dsp:nvSpPr>
        <dsp:cNvPr id="0" name=""/>
        <dsp:cNvSpPr/>
      </dsp:nvSpPr>
      <dsp:spPr>
        <a:xfrm>
          <a:off x="3371" y="658843"/>
          <a:ext cx="3645462" cy="272126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Bicarbonate</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Mucus layer</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Prostaglandins</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Mucosal blood flow</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Epithelial renewal</a:t>
          </a:r>
          <a:endParaRPr lang="ar-SA" sz="2900" kern="1200" dirty="0">
            <a:latin typeface="Times New Roman" pitchFamily="18" charset="0"/>
            <a:cs typeface="Times New Roman" pitchFamily="18" charset="0"/>
          </a:endParaRPr>
        </a:p>
      </dsp:txBody>
      <dsp:txXfrm>
        <a:off x="67133" y="722605"/>
        <a:ext cx="3517938" cy="2657498"/>
      </dsp:txXfrm>
    </dsp:sp>
    <dsp:sp modelId="{8A904A35-196D-4F68-ABC6-33E25A8238A2}">
      <dsp:nvSpPr>
        <dsp:cNvPr id="0" name=""/>
        <dsp:cNvSpPr/>
      </dsp:nvSpPr>
      <dsp:spPr>
        <a:xfrm>
          <a:off x="3371" y="3380104"/>
          <a:ext cx="3645462" cy="1170142"/>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txBody>
        <a:bodyPr spcFirstLastPara="0" vert="horz" wrap="square" lIns="167640" tIns="0" rIns="55880" bIns="0" numCol="1" spcCol="1270" anchor="ctr" anchorCtr="0">
          <a:noAutofit/>
        </a:bodyPr>
        <a:lstStyle/>
        <a:p>
          <a:pPr lvl="0" algn="l" defTabSz="1955800" rtl="0">
            <a:lnSpc>
              <a:spcPct val="90000"/>
            </a:lnSpc>
            <a:spcBef>
              <a:spcPct val="0"/>
            </a:spcBef>
            <a:spcAft>
              <a:spcPct val="35000"/>
            </a:spcAft>
          </a:pPr>
          <a:r>
            <a:rPr lang="en-US" sz="4400" b="1" kern="1200" dirty="0" smtClean="0">
              <a:latin typeface="Times New Roman" pitchFamily="18" charset="0"/>
              <a:cs typeface="Times New Roman" pitchFamily="18" charset="0"/>
            </a:rPr>
            <a:t>Defensive </a:t>
          </a:r>
          <a:endParaRPr lang="ar-SA" sz="4400" kern="1200" dirty="0">
            <a:latin typeface="Times New Roman" pitchFamily="18" charset="0"/>
            <a:cs typeface="Times New Roman" pitchFamily="18" charset="0"/>
          </a:endParaRPr>
        </a:p>
      </dsp:txBody>
      <dsp:txXfrm>
        <a:off x="3371" y="3380104"/>
        <a:ext cx="2567227" cy="1170142"/>
      </dsp:txXfrm>
    </dsp:sp>
    <dsp:sp modelId="{31FE0EE2-20E3-4885-8E5C-781B2F995850}">
      <dsp:nvSpPr>
        <dsp:cNvPr id="0" name=""/>
        <dsp:cNvSpPr/>
      </dsp:nvSpPr>
      <dsp:spPr>
        <a:xfrm>
          <a:off x="2673723" y="3565970"/>
          <a:ext cx="1275911" cy="1275911"/>
        </a:xfrm>
        <a:prstGeom prst="ellipse">
          <a:avLst/>
        </a:prstGeom>
        <a:blipFill rotWithShape="1">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 modelId="{020CE0FF-3A33-41A8-8A49-59B2747213FF}">
      <dsp:nvSpPr>
        <dsp:cNvPr id="0" name=""/>
        <dsp:cNvSpPr/>
      </dsp:nvSpPr>
      <dsp:spPr>
        <a:xfrm>
          <a:off x="4265734" y="658843"/>
          <a:ext cx="3645462" cy="272126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txBody>
        <a:bodyPr spcFirstLastPara="0" vert="horz" wrap="square" lIns="36830" tIns="110490" rIns="36830" bIns="36830" numCol="1" spcCol="1270" anchor="t" anchorCtr="0">
          <a:noAutofit/>
        </a:bodyPr>
        <a:lstStyle/>
        <a:p>
          <a:pPr marL="285750" lvl="1" indent="-285750" algn="l" defTabSz="1289050" rtl="0">
            <a:lnSpc>
              <a:spcPct val="90000"/>
            </a:lnSpc>
            <a:spcBef>
              <a:spcPct val="0"/>
            </a:spcBef>
            <a:spcAft>
              <a:spcPct val="15000"/>
            </a:spcAft>
            <a:buChar char="••"/>
          </a:pPr>
          <a:r>
            <a:rPr lang="en-US" sz="2900" i="1" kern="1200" dirty="0" smtClean="0">
              <a:latin typeface="Times New Roman" pitchFamily="18" charset="0"/>
              <a:cs typeface="Times New Roman" pitchFamily="18" charset="0"/>
            </a:rPr>
            <a:t>Helicobacter pylori</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NSAIDs</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Pepsins</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Bile acids</a:t>
          </a:r>
          <a:endParaRPr lang="ar-SA" sz="2900" kern="1200" dirty="0">
            <a:latin typeface="Times New Roman" pitchFamily="18" charset="0"/>
            <a:cs typeface="Times New Roman" pitchFamily="18" charset="0"/>
          </a:endParaRPr>
        </a:p>
        <a:p>
          <a:pPr marL="285750" lvl="1" indent="-285750" algn="l" defTabSz="1289050" rtl="0">
            <a:lnSpc>
              <a:spcPct val="90000"/>
            </a:lnSpc>
            <a:spcBef>
              <a:spcPct val="0"/>
            </a:spcBef>
            <a:spcAft>
              <a:spcPct val="15000"/>
            </a:spcAft>
            <a:buChar char="••"/>
          </a:pPr>
          <a:r>
            <a:rPr lang="en-US" sz="2900" kern="1200" dirty="0" smtClean="0">
              <a:latin typeface="Times New Roman" pitchFamily="18" charset="0"/>
              <a:cs typeface="Times New Roman" pitchFamily="18" charset="0"/>
            </a:rPr>
            <a:t>Smoking and alcohol</a:t>
          </a:r>
          <a:endParaRPr lang="ar-SA" sz="2900" kern="1200" dirty="0">
            <a:latin typeface="Times New Roman" pitchFamily="18" charset="0"/>
            <a:cs typeface="Times New Roman" pitchFamily="18" charset="0"/>
          </a:endParaRPr>
        </a:p>
      </dsp:txBody>
      <dsp:txXfrm>
        <a:off x="4329496" y="722605"/>
        <a:ext cx="3517938" cy="2657498"/>
      </dsp:txXfrm>
    </dsp:sp>
    <dsp:sp modelId="{B1AB19CB-26D7-4DCB-A2C2-84C72E08DF5D}">
      <dsp:nvSpPr>
        <dsp:cNvPr id="0" name=""/>
        <dsp:cNvSpPr/>
      </dsp:nvSpPr>
      <dsp:spPr>
        <a:xfrm>
          <a:off x="4265734" y="3380104"/>
          <a:ext cx="3645462" cy="1170142"/>
        </a:xfrm>
        <a:prstGeom prst="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txBody>
        <a:bodyPr spcFirstLastPara="0" vert="horz" wrap="square" lIns="152400" tIns="0" rIns="50800" bIns="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Times New Roman" pitchFamily="18" charset="0"/>
              <a:cs typeface="Times New Roman" pitchFamily="18" charset="0"/>
            </a:rPr>
            <a:t>Aggressive </a:t>
          </a:r>
          <a:endParaRPr lang="ar-SA" sz="4000" kern="1200" dirty="0">
            <a:solidFill>
              <a:schemeClr val="bg1"/>
            </a:solidFill>
            <a:latin typeface="Times New Roman" pitchFamily="18" charset="0"/>
            <a:cs typeface="Times New Roman" pitchFamily="18" charset="0"/>
          </a:endParaRPr>
        </a:p>
      </dsp:txBody>
      <dsp:txXfrm>
        <a:off x="4265734" y="3380104"/>
        <a:ext cx="2567227" cy="1170142"/>
      </dsp:txXfrm>
    </dsp:sp>
    <dsp:sp modelId="{A68D90FC-F31B-4FFB-9F11-B63AB6FB2812}">
      <dsp:nvSpPr>
        <dsp:cNvPr id="0" name=""/>
        <dsp:cNvSpPr/>
      </dsp:nvSpPr>
      <dsp:spPr>
        <a:xfrm>
          <a:off x="6936086" y="3565970"/>
          <a:ext cx="1275911" cy="1275911"/>
        </a:xfrm>
        <a:prstGeom prst="ellipse">
          <a:avLst/>
        </a:prstGeom>
        <a:blipFill rotWithShape="1">
          <a:blip xmlns:r="http://schemas.openxmlformats.org/officeDocument/2006/relationships" r:embed="rId2"/>
          <a:stretch>
            <a:fillRect/>
          </a:stretch>
        </a:blipFill>
        <a:ln w="9525" cap="flat" cmpd="sng" algn="ctr">
          <a:solidFill>
            <a:schemeClr val="accent1">
              <a:alpha val="90000"/>
              <a:tint val="40000"/>
              <a:hueOff val="0"/>
              <a:satOff val="0"/>
              <a:lumOff val="0"/>
              <a:alphaOff val="0"/>
            </a:schemeClr>
          </a:solidFill>
          <a:prstDash val="solid"/>
        </a:ln>
        <a:effectLst>
          <a:outerShdw blurRad="57150" dist="38100" dir="5400000" algn="ctr" rotWithShape="0">
            <a:schemeClr val="accent1">
              <a:alpha val="90000"/>
              <a:tint val="40000"/>
              <a:hueOff val="0"/>
              <a:satOff val="0"/>
              <a:lumOff val="0"/>
              <a:alphaOff val="0"/>
              <a:shade val="9000"/>
              <a:satMod val="105000"/>
              <a:alpha val="48000"/>
            </a:scheme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12E1CB-B1AF-488F-980A-85186E9912A5}" type="datetimeFigureOut">
              <a:rPr lang="en-US" smtClean="0"/>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DA9E2-30D2-4F7C-8A30-F258360D748B}" type="slidenum">
              <a:rPr lang="en-US" smtClean="0"/>
              <a:t>‹#›</a:t>
            </a:fld>
            <a:endParaRPr lang="en-US"/>
          </a:p>
        </p:txBody>
      </p:sp>
    </p:spTree>
    <p:extLst>
      <p:ext uri="{BB962C8B-B14F-4D97-AF65-F5344CB8AC3E}">
        <p14:creationId xmlns:p14="http://schemas.microsoft.com/office/powerpoint/2010/main" val="225052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solidFill>
                <a:srgbClr val="FF0000"/>
              </a:solidFill>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anose="02020404030301010803" pitchFamily="18" charset="0"/>
                <a:ea typeface="宋体" panose="02010600030101010101" pitchFamily="2" charset="-122"/>
              </a:defRPr>
            </a:lvl1pPr>
            <a:lvl2pPr marL="742950" indent="-285750" eaLnBrk="0" hangingPunct="0">
              <a:defRPr sz="2000">
                <a:solidFill>
                  <a:schemeClr val="tx1"/>
                </a:solidFill>
                <a:latin typeface="Garamond" panose="02020404030301010803" pitchFamily="18" charset="0"/>
                <a:ea typeface="宋体" panose="02010600030101010101" pitchFamily="2" charset="-122"/>
              </a:defRPr>
            </a:lvl2pPr>
            <a:lvl3pPr marL="1143000" indent="-228600" eaLnBrk="0" hangingPunct="0">
              <a:defRPr sz="2000">
                <a:solidFill>
                  <a:schemeClr val="tx1"/>
                </a:solidFill>
                <a:latin typeface="Garamond" panose="02020404030301010803" pitchFamily="18" charset="0"/>
                <a:ea typeface="宋体" panose="02010600030101010101" pitchFamily="2" charset="-122"/>
              </a:defRPr>
            </a:lvl3pPr>
            <a:lvl4pPr marL="1600200" indent="-228600" eaLnBrk="0" hangingPunct="0">
              <a:defRPr sz="2000">
                <a:solidFill>
                  <a:schemeClr val="tx1"/>
                </a:solidFill>
                <a:latin typeface="Garamond" panose="02020404030301010803" pitchFamily="18" charset="0"/>
                <a:ea typeface="宋体" panose="02010600030101010101" pitchFamily="2" charset="-122"/>
              </a:defRPr>
            </a:lvl4pPr>
            <a:lvl5pPr marL="2057400" indent="-228600" eaLnBrk="0" hangingPunct="0">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9pPr>
          </a:lstStyle>
          <a:p>
            <a:pPr eaLnBrk="1" hangingPunct="1"/>
            <a:fld id="{BCCEB45E-2D28-4F11-B111-F47493A3188D}" type="slidenum">
              <a:rPr lang="en-US" sz="1200">
                <a:solidFill>
                  <a:prstClr val="black"/>
                </a:solidFill>
              </a:rPr>
              <a:pPr eaLnBrk="1" hangingPunct="1"/>
              <a:t>6</a:t>
            </a:fld>
            <a:endParaRPr lang="en-US" sz="1200">
              <a:solidFill>
                <a:prstClr val="black"/>
              </a:solidFill>
            </a:endParaRPr>
          </a:p>
        </p:txBody>
      </p:sp>
    </p:spTree>
    <p:extLst>
      <p:ext uri="{BB962C8B-B14F-4D97-AF65-F5344CB8AC3E}">
        <p14:creationId xmlns:p14="http://schemas.microsoft.com/office/powerpoint/2010/main" val="425897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F07E3-4144-4E2D-B741-3DFD302B2174}" type="slidenum">
              <a:rPr lang="en-US">
                <a:solidFill>
                  <a:srgbClr val="000000"/>
                </a:solidFill>
              </a:rPr>
              <a:pPr/>
              <a:t>7</a:t>
            </a:fld>
            <a:endParaRPr lang="en-US">
              <a:solidFill>
                <a:srgbClr val="000000"/>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000"/>
              <a:t>Dr. Warren, who retired in 1999 from his job as a pathologist at the Royal Perth Hospital, was the first to observe curved bacteria associated with the stomach epithelium of patients with peptic ulcers. </a:t>
            </a:r>
          </a:p>
          <a:p>
            <a:r>
              <a:rPr lang="en-US" sz="1000"/>
              <a:t>But the prevailing wisdom of the times was that ulcers were caused by stress and lifestyle, and his findings were dismissed, even ridiculed. </a:t>
            </a:r>
          </a:p>
          <a:p>
            <a:r>
              <a:rPr lang="en-US" sz="1000"/>
              <a:t>Dr. Marshall, currently a researcher at the University of Western Australia, near Perth, was intrigued by Dr. Warren's work and tried unsuccessfully to grow the bacteria in the lab. Then, over the Easter holiday in 1982, a set of culture plates was left in the incubator instead of being discarded. </a:t>
            </a:r>
          </a:p>
          <a:p>
            <a:r>
              <a:rPr lang="en-US" sz="1000"/>
              <a:t>When Dr. Marshall returned to the lab, he found that colonies of what would later be named </a:t>
            </a:r>
            <a:r>
              <a:rPr lang="en-US" sz="1000" i="1"/>
              <a:t>Helicobacter pylori</a:t>
            </a:r>
            <a:r>
              <a:rPr lang="en-US" sz="1000"/>
              <a:t>. The bacteria simply grew too slowly to be found by conventional methods. </a:t>
            </a:r>
          </a:p>
          <a:p>
            <a:r>
              <a:rPr lang="en-US" sz="1000"/>
              <a:t>The medical establishment said that bacteria couldn't survive -- let alone cause disease -- in the acidic environment of the stomach, so the next step should have been to test the hypothesis in animals. </a:t>
            </a:r>
          </a:p>
          <a:p>
            <a:r>
              <a:rPr lang="en-US" sz="1000"/>
              <a:t>Unfortunately, there were no animal models of ulcers. So Dr. Marshall took the unusual step of using himself as guinea pig and drank a solution containing the newly discovered bacteria. </a:t>
            </a:r>
          </a:p>
          <a:p>
            <a:r>
              <a:rPr lang="en-US" sz="1000"/>
              <a:t>"I planned to give myself an ulcer, then treat myself, to prove that </a:t>
            </a:r>
            <a:r>
              <a:rPr lang="en-US" sz="1000" i="1"/>
              <a:t>H. pylori</a:t>
            </a:r>
            <a:r>
              <a:rPr lang="en-US" sz="1000"/>
              <a:t> can be a pathogen in normal people," he once said. It didn't result in an ulcer - but the resulting stomach inflammation was clearly surrounded by the distinctive curved bacteria. </a:t>
            </a:r>
          </a:p>
          <a:p>
            <a:r>
              <a:rPr lang="en-US" sz="1000"/>
              <a:t>Currently, said Dr. Normark, the medical establishment recognizes that between 80% and 90% of all peptic ulcers are due to infection by </a:t>
            </a:r>
            <a:r>
              <a:rPr lang="en-US" sz="1000" i="1"/>
              <a:t>H. pylori</a:t>
            </a:r>
            <a:r>
              <a:rPr lang="en-US" sz="1000"/>
              <a:t> -- an understanding that has revolutionized the treatment of the condition. </a:t>
            </a:r>
          </a:p>
        </p:txBody>
      </p:sp>
    </p:spTree>
    <p:extLst>
      <p:ext uri="{BB962C8B-B14F-4D97-AF65-F5344CB8AC3E}">
        <p14:creationId xmlns:p14="http://schemas.microsoft.com/office/powerpoint/2010/main" val="260751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17AA1-0F64-43CF-B7A0-908913023CDF}" type="slidenum">
              <a:rPr lang="en-US">
                <a:solidFill>
                  <a:srgbClr val="000000"/>
                </a:solidFill>
              </a:rPr>
              <a:pPr/>
              <a:t>8</a:t>
            </a:fld>
            <a:endParaRPr lang="en-US">
              <a:solidFill>
                <a:srgbClr val="000000"/>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Infection with </a:t>
            </a:r>
            <a:r>
              <a:rPr lang="en-US" i="1"/>
              <a:t>Helicobacter pylori</a:t>
            </a:r>
            <a:r>
              <a:rPr lang="en-US"/>
              <a:t>, a short, spiral-shaped, microaerophilic gram-negative bacillus, is the leading cause of PUD and is associated with virtually all ulcers not induced by NSAIDs. </a:t>
            </a:r>
            <a:r>
              <a:rPr lang="en-US" i="1"/>
              <a:t>H pylori</a:t>
            </a:r>
            <a:r>
              <a:rPr lang="en-US"/>
              <a:t> colonize the deep layers of the mucosal gel that coats the gastric mucosa and presumably disrupts its protective properties. </a:t>
            </a:r>
            <a:r>
              <a:rPr lang="en-US" i="1"/>
              <a:t>H pylori</a:t>
            </a:r>
            <a:r>
              <a:rPr lang="en-US"/>
              <a:t> is thought to infect virtually all patients with chronic active gastritis. </a:t>
            </a:r>
          </a:p>
        </p:txBody>
      </p:sp>
    </p:spTree>
    <p:extLst>
      <p:ext uri="{BB962C8B-B14F-4D97-AF65-F5344CB8AC3E}">
        <p14:creationId xmlns:p14="http://schemas.microsoft.com/office/powerpoint/2010/main" val="177886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50CF9A5-602A-490D-985D-49DB4A3F6F85}" type="slidenum">
              <a:rPr lang="ar-SA" smtClean="0">
                <a:solidFill>
                  <a:srgbClr val="1F497D"/>
                </a:solidFill>
              </a:rPr>
              <a:pPr/>
              <a:t>14</a:t>
            </a:fld>
            <a:endParaRPr lang="ar-SA">
              <a:solidFill>
                <a:srgbClr val="1F497D"/>
              </a:solidFill>
            </a:endParaRPr>
          </a:p>
        </p:txBody>
      </p:sp>
    </p:spTree>
    <p:extLst>
      <p:ext uri="{BB962C8B-B14F-4D97-AF65-F5344CB8AC3E}">
        <p14:creationId xmlns:p14="http://schemas.microsoft.com/office/powerpoint/2010/main" val="51539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19" name="عنصر نائب للتذييل 18"/>
          <p:cNvSpPr>
            <a:spLocks noGrp="1"/>
          </p:cNvSpPr>
          <p:nvPr>
            <p:ph type="ftr" sz="quarter" idx="11"/>
          </p:nvPr>
        </p:nvSpPr>
        <p:spPr/>
        <p:txBody>
          <a:bodyPr/>
          <a:lstStyle/>
          <a:p>
            <a:endParaRPr lang="ar-IQ">
              <a:solidFill>
                <a:srgbClr val="DBF5F9">
                  <a:shade val="90000"/>
                </a:srgbClr>
              </a:solidFill>
            </a:endParaRPr>
          </a:p>
        </p:txBody>
      </p:sp>
      <p:sp>
        <p:nvSpPr>
          <p:cNvPr id="27" name="عنصر نائب لرقم الشريحة 26"/>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1889371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BF5F9">
                  <a:shade val="90000"/>
                </a:srgbClr>
              </a:solidFill>
            </a:endParaRPr>
          </a:p>
        </p:txBody>
      </p:sp>
      <p:sp>
        <p:nvSpPr>
          <p:cNvPr id="6" name="عنصر نائب لرقم الشريحة 5"/>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76928476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BF5F9">
                  <a:shade val="90000"/>
                </a:srgbClr>
              </a:solidFill>
            </a:endParaRPr>
          </a:p>
        </p:txBody>
      </p:sp>
      <p:sp>
        <p:nvSpPr>
          <p:cNvPr id="6" name="عنصر نائب لرقم الشريحة 5"/>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2351280349"/>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DBF5F9">
                  <a:shade val="90000"/>
                </a:srgbClr>
              </a:solidFill>
            </a:endParaRPr>
          </a:p>
        </p:txBody>
      </p:sp>
      <p:sp>
        <p:nvSpPr>
          <p:cNvPr id="7" name="عنصر نائب لرقم الشريحة 6"/>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03399904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8" name="عنصر نائب للتذييل 7"/>
          <p:cNvSpPr>
            <a:spLocks noGrp="1"/>
          </p:cNvSpPr>
          <p:nvPr>
            <p:ph type="ftr" sz="quarter" idx="11"/>
          </p:nvPr>
        </p:nvSpPr>
        <p:spPr/>
        <p:txBody>
          <a:bodyPr/>
          <a:lstStyle/>
          <a:p>
            <a:endParaRPr lang="ar-IQ">
              <a:solidFill>
                <a:srgbClr val="DBF5F9">
                  <a:shade val="90000"/>
                </a:srgbClr>
              </a:solidFill>
            </a:endParaRPr>
          </a:p>
        </p:txBody>
      </p:sp>
      <p:sp>
        <p:nvSpPr>
          <p:cNvPr id="9" name="عنصر نائب لرقم الشريحة 8"/>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2510448873"/>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4" name="عنصر نائب للتذييل 3"/>
          <p:cNvSpPr>
            <a:spLocks noGrp="1"/>
          </p:cNvSpPr>
          <p:nvPr>
            <p:ph type="ftr" sz="quarter" idx="11"/>
          </p:nvPr>
        </p:nvSpPr>
        <p:spPr/>
        <p:txBody>
          <a:bodyPr/>
          <a:lstStyle/>
          <a:p>
            <a:endParaRPr lang="ar-IQ">
              <a:solidFill>
                <a:srgbClr val="DBF5F9">
                  <a:shade val="90000"/>
                </a:srgbClr>
              </a:solidFill>
            </a:endParaRPr>
          </a:p>
        </p:txBody>
      </p:sp>
      <p:sp>
        <p:nvSpPr>
          <p:cNvPr id="5" name="عنصر نائب لرقم الشريحة 4"/>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4133057371"/>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3" name="عنصر نائب للتذييل 2"/>
          <p:cNvSpPr>
            <a:spLocks noGrp="1"/>
          </p:cNvSpPr>
          <p:nvPr>
            <p:ph type="ftr" sz="quarter" idx="11"/>
          </p:nvPr>
        </p:nvSpPr>
        <p:spPr/>
        <p:txBody>
          <a:bodyPr/>
          <a:lstStyle/>
          <a:p>
            <a:endParaRPr lang="ar-IQ">
              <a:solidFill>
                <a:srgbClr val="DBF5F9">
                  <a:shade val="90000"/>
                </a:srgbClr>
              </a:solidFill>
            </a:endParaRPr>
          </a:p>
        </p:txBody>
      </p:sp>
      <p:sp>
        <p:nvSpPr>
          <p:cNvPr id="4" name="عنصر نائب لرقم الشريحة 3"/>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552481570"/>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DBF5F9">
                  <a:shade val="90000"/>
                </a:srgbClr>
              </a:solidFill>
            </a:endParaRPr>
          </a:p>
        </p:txBody>
      </p:sp>
      <p:sp>
        <p:nvSpPr>
          <p:cNvPr id="7" name="عنصر نائب لرقم الشريحة 6"/>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73675099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6" name="عنصر نائب للتذييل 5"/>
          <p:cNvSpPr>
            <a:spLocks noGrp="1"/>
          </p:cNvSpPr>
          <p:nvPr>
            <p:ph type="ftr" sz="quarter" idx="11"/>
          </p:nvPr>
        </p:nvSpPr>
        <p:spPr/>
        <p:txBody>
          <a:bodyPr/>
          <a:lstStyle/>
          <a:p>
            <a:endParaRPr lang="ar-IQ">
              <a:solidFill>
                <a:srgbClr val="DBF5F9">
                  <a:shade val="90000"/>
                </a:srgbClr>
              </a:solidFill>
            </a:endParaRPr>
          </a:p>
        </p:txBody>
      </p:sp>
      <p:sp>
        <p:nvSpPr>
          <p:cNvPr id="7" name="عنصر نائب لرقم الشريحة 6"/>
          <p:cNvSpPr>
            <a:spLocks noGrp="1"/>
          </p:cNvSpPr>
          <p:nvPr>
            <p:ph type="sldNum" sz="quarter" idx="12"/>
          </p:nvPr>
        </p:nvSpPr>
        <p:spPr>
          <a:xfrm>
            <a:off x="8077200" y="6356350"/>
            <a:ext cx="609600" cy="365125"/>
          </a:xfrm>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4097802942"/>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BF5F9">
                  <a:shade val="90000"/>
                </a:srgbClr>
              </a:solidFill>
            </a:endParaRPr>
          </a:p>
        </p:txBody>
      </p:sp>
      <p:sp>
        <p:nvSpPr>
          <p:cNvPr id="6" name="عنصر نائب لرقم الشريحة 5"/>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270508680"/>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CD49B07-9F84-4D29-82F0-7084CD377C9D}" type="datetimeFigureOut">
              <a:rPr lang="ar-IQ" smtClean="0">
                <a:solidFill>
                  <a:srgbClr val="DBF5F9">
                    <a:shade val="90000"/>
                  </a:srgbClr>
                </a:solidFill>
              </a:rPr>
              <a:pPr/>
              <a:t>06/03/1440</a:t>
            </a:fld>
            <a:endParaRPr lang="ar-IQ">
              <a:solidFill>
                <a:srgbClr val="DBF5F9">
                  <a:shade val="90000"/>
                </a:srgbClr>
              </a:solidFill>
            </a:endParaRPr>
          </a:p>
        </p:txBody>
      </p:sp>
      <p:sp>
        <p:nvSpPr>
          <p:cNvPr id="5" name="عنصر نائب للتذييل 4"/>
          <p:cNvSpPr>
            <a:spLocks noGrp="1"/>
          </p:cNvSpPr>
          <p:nvPr>
            <p:ph type="ftr" sz="quarter" idx="11"/>
          </p:nvPr>
        </p:nvSpPr>
        <p:spPr/>
        <p:txBody>
          <a:bodyPr/>
          <a:lstStyle/>
          <a:p>
            <a:endParaRPr lang="ar-IQ">
              <a:solidFill>
                <a:srgbClr val="DBF5F9">
                  <a:shade val="90000"/>
                </a:srgbClr>
              </a:solidFill>
            </a:endParaRPr>
          </a:p>
        </p:txBody>
      </p:sp>
      <p:sp>
        <p:nvSpPr>
          <p:cNvPr id="6" name="عنصر نائب لرقم الشريحة 5"/>
          <p:cNvSpPr>
            <a:spLocks noGrp="1"/>
          </p:cNvSpPr>
          <p:nvPr>
            <p:ph type="sldNum" sz="quarter" idx="12"/>
          </p:nvPr>
        </p:nvSpPr>
        <p:spPr/>
        <p:txBody>
          <a:bodyPr/>
          <a:lstStyle/>
          <a:p>
            <a:fld id="{2DB71EAD-AE44-4293-9DF1-80ADBB1A9F0C}"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795848647"/>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46FF206-72B8-484D-BD61-B7802B0110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672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fld id="{A7DF6DB2-90FE-4C3A-A4BF-5DD7DB29B635}" type="datetime2">
              <a:rPr lang="en-US" altLang="zh-CN">
                <a:solidFill>
                  <a:srgbClr val="FFFFFF"/>
                </a:solidFill>
              </a:rPr>
              <a:pPr>
                <a:defRPr/>
              </a:pPr>
              <a:t>Wednesday, November 14, 2018</a:t>
            </a:fld>
            <a:endParaRPr lang="en-US" altLang="zh-CN">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r>
              <a:rPr lang="en-US" altLang="zh-CN">
                <a:solidFill>
                  <a:srgbClr val="FFFFFF"/>
                </a:solidFill>
              </a:rPr>
              <a:t>DR. RUBEL, SSMC</a:t>
            </a:r>
          </a:p>
        </p:txBody>
      </p:sp>
      <p:sp>
        <p:nvSpPr>
          <p:cNvPr id="9" name="Rectangle 46"/>
          <p:cNvSpPr>
            <a:spLocks noGrp="1" noChangeArrowheads="1"/>
          </p:cNvSpPr>
          <p:nvPr>
            <p:ph type="sldNum" sz="quarter" idx="12"/>
          </p:nvPr>
        </p:nvSpPr>
        <p:spPr>
          <a:ln/>
        </p:spPr>
        <p:txBody>
          <a:bodyPr/>
          <a:lstStyle>
            <a:lvl1pPr>
              <a:defRPr/>
            </a:lvl1pPr>
          </a:lstStyle>
          <a:p>
            <a:fld id="{C094CAC6-6FC1-4C83-BB7C-E767AB79DEB2}"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19168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fld id="{ECD49B07-9F84-4D29-82F0-7084CD377C9D}" type="datetimeFigureOut">
              <a:rPr lang="ar-IQ" smtClean="0">
                <a:solidFill>
                  <a:srgbClr val="DBF5F9">
                    <a:shade val="90000"/>
                  </a:srgbClr>
                </a:solidFill>
              </a:rPr>
              <a:pPr rtl="1"/>
              <a:t>06/03/1440</a:t>
            </a:fld>
            <a:endParaRPr lang="ar-IQ">
              <a:solidFill>
                <a:srgbClr val="DBF5F9">
                  <a:shade val="90000"/>
                </a:srgbClr>
              </a:solidFill>
            </a:endParaRPr>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ar-IQ">
              <a:solidFill>
                <a:srgbClr val="DBF5F9">
                  <a:shade val="90000"/>
                </a:srgbClr>
              </a:solidFill>
            </a:endParaRPr>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a:fld id="{2DB71EAD-AE44-4293-9DF1-80ADBB1A9F0C}" type="slidenum">
              <a:rPr lang="ar-IQ" smtClean="0">
                <a:solidFill>
                  <a:srgbClr val="DBF5F9">
                    <a:shade val="90000"/>
                  </a:srgbClr>
                </a:solidFill>
              </a:rPr>
              <a:pPr rtl="1"/>
              <a:t>‹#›</a:t>
            </a:fld>
            <a:endParaRPr lang="ar-IQ">
              <a:solidFill>
                <a:srgbClr val="DBF5F9">
                  <a:shade val="90000"/>
                </a:srgbClr>
              </a:solidFill>
            </a:endParaRPr>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white"/>
                </a:solidFill>
              </a:endParaRPr>
            </a:p>
          </p:txBody>
        </p:sp>
      </p:grpSp>
    </p:spTree>
    <p:extLst>
      <p:ext uri="{BB962C8B-B14F-4D97-AF65-F5344CB8AC3E}">
        <p14:creationId xmlns:p14="http://schemas.microsoft.com/office/powerpoint/2010/main" val="3476588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advClick="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pPr algn="ctr"/>
            <a:r>
              <a:rPr lang="en-US" altLang="zh-CN" sz="5400" b="1" dirty="0" smtClean="0">
                <a:solidFill>
                  <a:srgbClr val="FF0000"/>
                </a:solidFill>
                <a:latin typeface="Garamond" pitchFamily="18" charset="0"/>
              </a:rPr>
              <a:t>Peptic Ulcer Disease</a:t>
            </a:r>
            <a:endParaRPr lang="en-US" dirty="0"/>
          </a:p>
        </p:txBody>
      </p:sp>
      <p:pic>
        <p:nvPicPr>
          <p:cNvPr id="7" name="Picture 0" descr="GIC0301-07-013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5984" y="2071677"/>
            <a:ext cx="4357718" cy="441887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49587"/>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pPr algn="l" eaLnBrk="1" hangingPunct="1">
              <a:defRPr/>
            </a:pPr>
            <a:r>
              <a:rPr lang="en-US" sz="2800" b="1" dirty="0">
                <a:solidFill>
                  <a:srgbClr val="FFFF00"/>
                </a:solidFill>
                <a:latin typeface="Arial Black" pitchFamily="34" charset="0"/>
              </a:rPr>
              <a:t>H. pylori – </a:t>
            </a:r>
            <a:r>
              <a:rPr lang="en-US" sz="2800" b="1" dirty="0" err="1">
                <a:solidFill>
                  <a:srgbClr val="FFFF00"/>
                </a:solidFill>
                <a:latin typeface="Arial Black" pitchFamily="34" charset="0"/>
              </a:rPr>
              <a:t>giemsa</a:t>
            </a:r>
            <a:r>
              <a:rPr lang="en-US" sz="2800" b="1" dirty="0">
                <a:solidFill>
                  <a:srgbClr val="FFFF00"/>
                </a:solidFill>
                <a:latin typeface="Arial Black" pitchFamily="34" charset="0"/>
              </a:rPr>
              <a:t> stain</a:t>
            </a:r>
          </a:p>
        </p:txBody>
      </p:sp>
      <p:pic>
        <p:nvPicPr>
          <p:cNvPr id="143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14450" y="2057400"/>
            <a:ext cx="3200400" cy="3505200"/>
          </a:xfrm>
        </p:spPr>
      </p:pic>
      <p:pic>
        <p:nvPicPr>
          <p:cNvPr id="14340" name="Picture 4" descr="hpylor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2079625"/>
            <a:ext cx="32004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502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pPr algn="l" eaLnBrk="1" hangingPunct="1">
              <a:defRPr/>
            </a:pPr>
            <a:r>
              <a:rPr lang="en-US" sz="2800" dirty="0" smtClean="0">
                <a:solidFill>
                  <a:srgbClr val="FFFF00"/>
                </a:solidFill>
                <a:latin typeface="Arial Black" pitchFamily="34" charset="0"/>
              </a:rPr>
              <a:t>H. </a:t>
            </a:r>
            <a:r>
              <a:rPr lang="en-US" sz="2800" b="1" dirty="0">
                <a:solidFill>
                  <a:srgbClr val="FFFF00"/>
                </a:solidFill>
                <a:latin typeface="Arial Black" pitchFamily="34" charset="0"/>
              </a:rPr>
              <a:t>pylori</a:t>
            </a:r>
            <a:r>
              <a:rPr lang="en-US" sz="2800" dirty="0" smtClean="0">
                <a:solidFill>
                  <a:srgbClr val="FFFF00"/>
                </a:solidFill>
                <a:latin typeface="Arial Black" pitchFamily="34" charset="0"/>
              </a:rPr>
              <a:t> – H &amp; E stain</a:t>
            </a:r>
          </a:p>
        </p:txBody>
      </p:sp>
      <p:pic>
        <p:nvPicPr>
          <p:cNvPr id="1536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89819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85918" y="1785926"/>
            <a:ext cx="5616624" cy="830997"/>
          </a:xfrm>
          <a:prstGeom prst="rect">
            <a:avLst/>
          </a:prstGeom>
        </p:spPr>
        <p:txBody>
          <a:bodyPr wrap="square">
            <a:spAutoFit/>
          </a:bodyPr>
          <a:lstStyle/>
          <a:p>
            <a:pPr algn="ctr" rtl="1" fontAlgn="base">
              <a:spcBef>
                <a:spcPct val="0"/>
              </a:spcBef>
              <a:spcAft>
                <a:spcPct val="0"/>
              </a:spcAft>
            </a:pPr>
            <a:r>
              <a:rPr lang="en-US" sz="4800" dirty="0">
                <a:ln w="10160">
                  <a:solidFill>
                    <a:srgbClr val="00CC99"/>
                  </a:solidFill>
                  <a:prstDash val="solid"/>
                </a:ln>
                <a:solidFill>
                  <a:srgbClr val="FFFF00"/>
                </a:solidFill>
                <a:effectLst>
                  <a:outerShdw blurRad="38100" dist="32000" dir="5400000" algn="tl">
                    <a:srgbClr val="000000">
                      <a:alpha val="30000"/>
                    </a:srgbClr>
                  </a:outerShdw>
                </a:effectLst>
                <a:latin typeface="Times New Roman" pitchFamily="18" charset="0"/>
              </a:rPr>
              <a:t>Clinical Presentation</a:t>
            </a:r>
            <a:endParaRPr lang="ar-SA" sz="4800" dirty="0">
              <a:ln w="10160">
                <a:solidFill>
                  <a:srgbClr val="00CC99"/>
                </a:solidFill>
                <a:prstDash val="solid"/>
              </a:ln>
              <a:solidFill>
                <a:srgbClr val="FFFF00"/>
              </a:solidFill>
              <a:effectLst>
                <a:outerShdw blurRad="38100" dist="32000" dir="5400000" algn="tl">
                  <a:srgbClr val="000000">
                    <a:alpha val="30000"/>
                  </a:srgbClr>
                </a:outerShdw>
              </a:effectLst>
              <a:latin typeface="Times New Roman" pitchFamily="18" charset="0"/>
            </a:endParaRPr>
          </a:p>
        </p:txBody>
      </p:sp>
    </p:spTree>
    <p:extLst>
      <p:ext uri="{BB962C8B-B14F-4D97-AF65-F5344CB8AC3E}">
        <p14:creationId xmlns:p14="http://schemas.microsoft.com/office/powerpoint/2010/main" val="2439406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p:cNvGraphicFramePr>
          <p:nvPr>
            <p:extLst>
              <p:ext uri="{D42A27DB-BD31-4B8C-83A1-F6EECF244321}">
                <p14:modId xmlns:p14="http://schemas.microsoft.com/office/powerpoint/2010/main" val="6625598"/>
              </p:ext>
            </p:extLst>
          </p:nvPr>
        </p:nvGraphicFramePr>
        <p:xfrm>
          <a:off x="142844" y="344215"/>
          <a:ext cx="8715404" cy="6013743"/>
        </p:xfrm>
        <a:graphic>
          <a:graphicData uri="http://schemas.openxmlformats.org/drawingml/2006/table">
            <a:tbl>
              <a:tblPr rtl="1">
                <a:tableStyleId>{3C2FFA5D-87B4-456A-9821-1D502468CF0F}</a:tableStyleId>
              </a:tblPr>
              <a:tblGrid>
                <a:gridCol w="3208556"/>
                <a:gridCol w="3578878"/>
                <a:gridCol w="1927970"/>
              </a:tblGrid>
              <a:tr h="104110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4000" b="1" u="sng" strike="noStrike" cap="none" normalizeH="0" baseline="0" dirty="0" smtClean="0">
                          <a:ln>
                            <a:noFill/>
                          </a:ln>
                          <a:solidFill>
                            <a:srgbClr val="FF0000"/>
                          </a:solidFill>
                          <a:effectLst/>
                          <a:latin typeface="Times New Roman" pitchFamily="18" charset="0"/>
                          <a:cs typeface="Times New Roman" pitchFamily="18" charset="0"/>
                        </a:rPr>
                        <a:t>Gastric ulcer</a:t>
                      </a:r>
                      <a:endParaRPr kumimoji="0" lang="en-US" sz="4000" b="1" i="1" u="sng"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4000" b="1" u="sng" strike="noStrike" cap="none" normalizeH="0" baseline="0" dirty="0" smtClean="0">
                          <a:ln>
                            <a:noFill/>
                          </a:ln>
                          <a:solidFill>
                            <a:srgbClr val="FF0000"/>
                          </a:solidFill>
                          <a:effectLst/>
                          <a:latin typeface="Times New Roman" pitchFamily="18" charset="0"/>
                          <a:cs typeface="Times New Roman" pitchFamily="18" charset="0"/>
                        </a:rPr>
                        <a:t>Duodenal Ulcer</a:t>
                      </a:r>
                      <a:endParaRPr kumimoji="0" lang="en-US" sz="4000" b="1" i="1" u="sng"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endParaRPr kumimoji="0" lang="ar-SA"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r>
              <a:tr h="75056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middle age 50-60</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Any age specially 30-40</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Age</a:t>
                      </a:r>
                      <a:endParaRPr kumimoji="0" lang="en-US" sz="2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horzOverflow="overflow"/>
                </a:tc>
              </a:tr>
              <a:tr h="514456">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More in male</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More in male</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Sex</a:t>
                      </a:r>
                      <a:endParaRPr kumimoji="0" lang="en-US" sz="2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horzOverflow="overflow"/>
                </a:tc>
              </a:tr>
              <a:tr h="75056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smtClean="0">
                          <a:ln>
                            <a:noFill/>
                          </a:ln>
                          <a:effectLst/>
                          <a:latin typeface="Times New Roman" pitchFamily="18" charset="0"/>
                          <a:cs typeface="Times New Roman" pitchFamily="18" charset="0"/>
                        </a:rPr>
                        <a:t>Same</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Stress job e.g. Manager</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Occupation</a:t>
                      </a:r>
                      <a:endParaRPr kumimoji="0" lang="en-US" sz="2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horzOverflow="overflow"/>
                </a:tc>
              </a:tr>
              <a:tr h="75056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err="1" smtClean="0">
                          <a:ln>
                            <a:noFill/>
                          </a:ln>
                          <a:effectLst/>
                          <a:latin typeface="Times New Roman" pitchFamily="18" charset="0"/>
                          <a:cs typeface="Times New Roman" pitchFamily="18" charset="0"/>
                        </a:rPr>
                        <a:t>Epi</a:t>
                      </a:r>
                      <a:r>
                        <a:rPr kumimoji="0" lang="en-US" sz="2800" u="none" strike="noStrike" cap="none" normalizeH="0" baseline="0" dirty="0" smtClean="0">
                          <a:ln>
                            <a:noFill/>
                          </a:ln>
                          <a:effectLst/>
                          <a:latin typeface="Times New Roman" pitchFamily="18" charset="0"/>
                          <a:cs typeface="Times New Roman" pitchFamily="18" charset="0"/>
                        </a:rPr>
                        <a:t>. Can radiate to back</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Epigastric , discomfort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Pain</a:t>
                      </a:r>
                      <a:endParaRPr kumimoji="0" lang="en-US" sz="2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horzOverflow="overflow"/>
                </a:tc>
              </a:tr>
              <a:tr h="1089523">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Immediately after eating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2-3 hours after eating &amp; midnight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Onset</a:t>
                      </a:r>
                      <a:endParaRPr kumimoji="0" lang="en-US" sz="2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horzOverflow="overflow"/>
                </a:tc>
              </a:tr>
              <a:tr h="724640">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Eating</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u="none" strike="noStrike" cap="none" normalizeH="0" baseline="0" dirty="0" smtClean="0">
                          <a:ln>
                            <a:noFill/>
                          </a:ln>
                          <a:effectLst/>
                          <a:latin typeface="Times New Roman" pitchFamily="18" charset="0"/>
                          <a:cs typeface="Times New Roman" pitchFamily="18" charset="0"/>
                        </a:rPr>
                        <a:t>Hunger</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8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Agg.by</a:t>
                      </a:r>
                      <a:endParaRPr kumimoji="0" lang="en-US" sz="28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horzOverflow="overflow"/>
                </a:tc>
              </a:tr>
            </a:tbl>
          </a:graphicData>
        </a:graphic>
      </p:graphicFrame>
    </p:spTree>
    <p:extLst>
      <p:ext uri="{BB962C8B-B14F-4D97-AF65-F5344CB8AC3E}">
        <p14:creationId xmlns:p14="http://schemas.microsoft.com/office/powerpoint/2010/main" val="1095620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8"/>
          <p:cNvGraphicFramePr>
            <a:graphicFrameLocks/>
          </p:cNvGraphicFramePr>
          <p:nvPr>
            <p:extLst/>
          </p:nvPr>
        </p:nvGraphicFramePr>
        <p:xfrm>
          <a:off x="142844" y="211313"/>
          <a:ext cx="8858312" cy="6432397"/>
        </p:xfrm>
        <a:graphic>
          <a:graphicData uri="http://schemas.openxmlformats.org/drawingml/2006/table">
            <a:tbl>
              <a:tblPr rtl="1">
                <a:tableStyleId>{35758FB7-9AC5-4552-8A53-C91805E547FA}</a:tableStyleId>
              </a:tblPr>
              <a:tblGrid>
                <a:gridCol w="3139873"/>
                <a:gridCol w="3682184"/>
                <a:gridCol w="2036255"/>
              </a:tblGrid>
              <a:tr h="698048">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4000" b="1" u="sng" strike="noStrike" cap="none" normalizeH="0" baseline="0" dirty="0" smtClean="0">
                          <a:ln>
                            <a:noFill/>
                          </a:ln>
                          <a:solidFill>
                            <a:srgbClr val="FF0000"/>
                          </a:solidFill>
                          <a:effectLst/>
                          <a:latin typeface="Times New Roman" pitchFamily="18" charset="0"/>
                          <a:cs typeface="Times New Roman" pitchFamily="18" charset="0"/>
                        </a:rPr>
                        <a:t>Gastric ulcer</a:t>
                      </a:r>
                      <a:endParaRPr kumimoji="0" lang="en-US" sz="4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4000" b="1" u="sng" strike="noStrike" cap="none" normalizeH="0" baseline="0" dirty="0" smtClean="0">
                          <a:ln>
                            <a:noFill/>
                          </a:ln>
                          <a:solidFill>
                            <a:srgbClr val="FF0000"/>
                          </a:solidFill>
                          <a:effectLst/>
                          <a:latin typeface="Times New Roman" pitchFamily="18" charset="0"/>
                          <a:cs typeface="Times New Roman" pitchFamily="18" charset="0"/>
                        </a:rPr>
                        <a:t>Duodenal Ulcer</a:t>
                      </a:r>
                      <a:endParaRPr kumimoji="0" lang="en-US" sz="4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endParaRPr kumimoji="0" lang="ar-SA" sz="20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L="68580" marR="68580" marT="45713" marB="45713" horzOverflow="overflow"/>
                </a:tc>
              </a:tr>
              <a:tr h="684279">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Lying down or vomiting</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Eating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Relived by</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r h="684279">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Few weeks</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1-2 months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Duration</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r h="861765">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Common(to relieve the pain)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Uncommon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Vomiting</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r h="684279">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Pt. afraid to eat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Good</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Appetite</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r h="763932">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Avoid fried food</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Good , eat to relieve the pain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Diet</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r h="684279">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wt. Loss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No wt. loss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Weight</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r h="684279">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60%</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40%</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0" fontAlgn="base" latinLnBrk="0" hangingPunct="0">
                        <a:lnSpc>
                          <a:spcPct val="100000"/>
                        </a:lnSpc>
                        <a:spcBef>
                          <a:spcPct val="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Hematemesis</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r h="684279">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smtClean="0">
                          <a:ln>
                            <a:noFill/>
                          </a:ln>
                          <a:effectLst/>
                          <a:latin typeface="Times New Roman" pitchFamily="18" charset="0"/>
                          <a:cs typeface="Times New Roman" pitchFamily="18" charset="0"/>
                        </a:rPr>
                        <a:t>40%</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Tx/>
                        <a:buSzPct val="75000"/>
                        <a:buFont typeface="Wingdings" pitchFamily="2" charset="2"/>
                        <a:buNone/>
                        <a:tabLst/>
                      </a:pPr>
                      <a:r>
                        <a:rPr kumimoji="0" lang="en-US" sz="2400" u="none" strike="noStrike" cap="none" normalizeH="0" baseline="0" dirty="0" smtClean="0">
                          <a:ln>
                            <a:noFill/>
                          </a:ln>
                          <a:effectLst/>
                          <a:latin typeface="Times New Roman" pitchFamily="18" charset="0"/>
                          <a:cs typeface="Times New Roman" pitchFamily="18" charset="0"/>
                        </a:rPr>
                        <a:t>60%</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45713" marB="45713" horzOverflow="overflow"/>
                </a:tc>
                <a:tc>
                  <a:txBody>
                    <a:bodyPr/>
                    <a:lstStyle/>
                    <a:p>
                      <a:pPr marL="0" marR="0" lvl="0" indent="0" algn="l" defTabSz="914400" rtl="0" eaLnBrk="0" fontAlgn="base" latinLnBrk="0" hangingPunct="0">
                        <a:lnSpc>
                          <a:spcPct val="100000"/>
                        </a:lnSpc>
                        <a:spcBef>
                          <a:spcPct val="0"/>
                        </a:spcBef>
                        <a:spcAft>
                          <a:spcPct val="0"/>
                        </a:spcAft>
                        <a:buClrTx/>
                        <a:buSzPct val="75000"/>
                        <a:buFont typeface="Wingdings" pitchFamily="2" charset="2"/>
                        <a:buNone/>
                        <a:tabLst/>
                      </a:pPr>
                      <a:r>
                        <a:rPr kumimoji="0" lang="en-US" sz="2400" b="1"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Melena</a:t>
                      </a:r>
                      <a:endPar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txBody>
                  <a:tcPr marL="68580" marR="68580" marT="45713" marB="45713" horzOverflow="overflow"/>
                </a:tc>
              </a:tr>
            </a:tbl>
          </a:graphicData>
        </a:graphic>
      </p:graphicFrame>
    </p:spTree>
    <p:extLst>
      <p:ext uri="{BB962C8B-B14F-4D97-AF65-F5344CB8AC3E}">
        <p14:creationId xmlns:p14="http://schemas.microsoft.com/office/powerpoint/2010/main" val="363584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500034" y="228600"/>
            <a:ext cx="8429684" cy="5129226"/>
          </a:xfrm>
        </p:spPr>
        <p:txBody>
          <a:bodyPr/>
          <a:lstStyle/>
          <a:p>
            <a:pPr algn="l" rtl="0">
              <a:lnSpc>
                <a:spcPct val="80000"/>
              </a:lnSpc>
              <a:buNone/>
              <a:defRPr/>
            </a:pPr>
            <a:r>
              <a:rPr lang="en-US" altLang="zh-CN" sz="2800" b="1" dirty="0" smtClean="0">
                <a:solidFill>
                  <a:srgbClr val="FFFF00"/>
                </a:solidFill>
                <a:latin typeface="Arial Black" pitchFamily="34" charset="0"/>
              </a:rPr>
              <a:t>Signs.</a:t>
            </a:r>
          </a:p>
          <a:p>
            <a:pPr algn="l" rtl="0">
              <a:lnSpc>
                <a:spcPct val="80000"/>
              </a:lnSpc>
              <a:buNone/>
              <a:defRPr/>
            </a:pPr>
            <a:endParaRPr lang="en-US" altLang="zh-CN" sz="2800" b="1" dirty="0" smtClean="0">
              <a:solidFill>
                <a:srgbClr val="FFFF00"/>
              </a:solidFill>
              <a:latin typeface="Arial Black" pitchFamily="34" charset="0"/>
            </a:endParaRPr>
          </a:p>
          <a:p>
            <a:pPr algn="l" rtl="0">
              <a:lnSpc>
                <a:spcPct val="80000"/>
              </a:lnSpc>
              <a:defRPr/>
            </a:pPr>
            <a:r>
              <a:rPr lang="en-US" altLang="zh-CN" sz="2800" b="1" dirty="0" smtClean="0">
                <a:latin typeface="Arial Black" pitchFamily="34" charset="0"/>
              </a:rPr>
              <a:t>Physical </a:t>
            </a:r>
            <a:r>
              <a:rPr lang="en-US" altLang="zh-CN" sz="2800" b="1" dirty="0">
                <a:latin typeface="Arial Black" pitchFamily="34" charset="0"/>
              </a:rPr>
              <a:t>examination is of limited value in patients with uncomplicated ulcer.</a:t>
            </a:r>
          </a:p>
          <a:p>
            <a:pPr algn="l" rtl="0" eaLnBrk="1" hangingPunct="1">
              <a:lnSpc>
                <a:spcPct val="80000"/>
              </a:lnSpc>
              <a:defRPr/>
            </a:pPr>
            <a:endParaRPr lang="en-US" altLang="zh-CN" sz="2800" b="1" dirty="0" smtClean="0">
              <a:latin typeface="Arial Black" pitchFamily="34" charset="0"/>
            </a:endParaRPr>
          </a:p>
          <a:p>
            <a:pPr algn="l" rtl="0" eaLnBrk="1" hangingPunct="1">
              <a:lnSpc>
                <a:spcPct val="80000"/>
              </a:lnSpc>
              <a:defRPr/>
            </a:pPr>
            <a:r>
              <a:rPr lang="en-US" altLang="zh-CN" sz="2800" b="1" dirty="0" smtClean="0">
                <a:latin typeface="Arial Black" pitchFamily="34" charset="0"/>
              </a:rPr>
              <a:t>For epigastric tenderness</a:t>
            </a:r>
            <a:r>
              <a:rPr lang="zh-CN" altLang="en-US" sz="2800" b="1" dirty="0">
                <a:latin typeface="Arial Black" pitchFamily="34" charset="0"/>
              </a:rPr>
              <a:t> </a:t>
            </a:r>
            <a:r>
              <a:rPr lang="en-US" altLang="zh-CN" sz="2800" b="1" dirty="0" smtClean="0">
                <a:latin typeface="Arial Black" pitchFamily="34" charset="0"/>
              </a:rPr>
              <a:t>on deep palpation, the sensitivity and specificity are all approximately 50% or less. </a:t>
            </a:r>
          </a:p>
          <a:p>
            <a:pPr algn="l" rtl="0" eaLnBrk="1" hangingPunct="1">
              <a:lnSpc>
                <a:spcPct val="80000"/>
              </a:lnSpc>
              <a:defRPr/>
            </a:pPr>
            <a:endParaRPr lang="en-US" altLang="zh-CN" sz="2800" b="1" dirty="0" smtClean="0">
              <a:latin typeface="Arial Black" pitchFamily="34" charset="0"/>
            </a:endParaRPr>
          </a:p>
          <a:p>
            <a:pPr algn="l" rtl="0" eaLnBrk="1" hangingPunct="1">
              <a:lnSpc>
                <a:spcPct val="80000"/>
              </a:lnSpc>
              <a:defRPr/>
            </a:pPr>
            <a:r>
              <a:rPr lang="en-US" altLang="zh-CN" sz="2800" b="1" dirty="0" smtClean="0">
                <a:latin typeface="Arial Black" pitchFamily="34" charset="0"/>
              </a:rPr>
              <a:t>Furthermore, many patients with non-ulcer diseases also have epigastric tenderness on physical examination.</a:t>
            </a:r>
            <a:endParaRPr lang="zh-CN" altLang="en-US" sz="2800" b="1" dirty="0" smtClean="0">
              <a:latin typeface="Arial Black" pitchFamily="34" charset="0"/>
            </a:endParaRPr>
          </a:p>
        </p:txBody>
      </p:sp>
    </p:spTree>
    <p:extLst>
      <p:ext uri="{BB962C8B-B14F-4D97-AF65-F5344CB8AC3E}">
        <p14:creationId xmlns:p14="http://schemas.microsoft.com/office/powerpoint/2010/main" val="1384527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786586" cy="6823672"/>
          </a:xfrm>
          <a:prstGeom prst="rect">
            <a:avLst/>
          </a:prstGeom>
          <a:solidFill>
            <a:srgbClr val="3333CC"/>
          </a:solidFill>
        </p:spPr>
      </p:pic>
      <p:sp>
        <p:nvSpPr>
          <p:cNvPr id="25605" name="Text Box 5"/>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a:solidFill>
                <a:srgbClr val="000000"/>
              </a:solidFill>
            </a:endParaRPr>
          </a:p>
        </p:txBody>
      </p:sp>
      <p:sp>
        <p:nvSpPr>
          <p:cNvPr id="25609" name="Text Box 9"/>
          <p:cNvSpPr txBox="1">
            <a:spLocks noChangeArrowheads="1"/>
          </p:cNvSpPr>
          <p:nvPr/>
        </p:nvSpPr>
        <p:spPr bwMode="auto">
          <a:xfrm>
            <a:off x="1828800" y="1524000"/>
            <a:ext cx="565785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fontAlgn="base">
              <a:spcBef>
                <a:spcPct val="0"/>
              </a:spcBef>
              <a:spcAft>
                <a:spcPct val="0"/>
              </a:spcAft>
            </a:pPr>
            <a:r>
              <a:rPr lang="en-US" sz="3600" b="1" i="1" dirty="0">
                <a:solidFill>
                  <a:srgbClr val="FFFF00"/>
                </a:solidFill>
                <a:effectLst>
                  <a:outerShdw blurRad="38100" dist="38100" dir="2700000" algn="tl">
                    <a:srgbClr val="C0C0C0"/>
                  </a:outerShdw>
                </a:effectLst>
                <a:latin typeface="Comic Sans MS" panose="030F0702030302020204" pitchFamily="66" charset="0"/>
              </a:rPr>
              <a:t>Diagnostic Evaluation</a:t>
            </a:r>
          </a:p>
        </p:txBody>
      </p:sp>
      <p:sp>
        <p:nvSpPr>
          <p:cNvPr id="25612" name="Text Box 12"/>
          <p:cNvSpPr txBox="1">
            <a:spLocks noChangeArrowheads="1"/>
          </p:cNvSpPr>
          <p:nvPr/>
        </p:nvSpPr>
        <p:spPr bwMode="auto">
          <a:xfrm>
            <a:off x="1828800" y="1524002"/>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effectLst>
                <a:outerShdw blurRad="38100" dist="38100" dir="2700000" algn="tl">
                  <a:srgbClr val="C0C0C0"/>
                </a:outerShdw>
              </a:effectLst>
              <a:latin typeface="Comic Sans MS" panose="030F0702030302020204" pitchFamily="66" charset="0"/>
            </a:endParaRPr>
          </a:p>
        </p:txBody>
      </p:sp>
      <p:pic>
        <p:nvPicPr>
          <p:cNvPr id="25613" name="Picture 13" descr="exam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2590800"/>
            <a:ext cx="2667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56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10400"/>
          </a:xfrm>
          <a:prstGeom prst="rect">
            <a:avLst/>
          </a:prstGeom>
          <a:solidFill>
            <a:srgbClr val="3333CC"/>
          </a:solidFill>
        </p:spPr>
      </p:pic>
      <p:pic>
        <p:nvPicPr>
          <p:cNvPr id="37902" name="Picture 14" descr="kmatthewson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0"/>
            <a:ext cx="4286250" cy="6629400"/>
          </a:xfrm>
          <a:prstGeom prst="rect">
            <a:avLst/>
          </a:prstGeom>
          <a:noFill/>
          <a:extLst>
            <a:ext uri="{909E8E84-426E-40DD-AFC4-6F175D3DCCD1}">
              <a14:hiddenFill xmlns:a14="http://schemas.microsoft.com/office/drawing/2010/main">
                <a:solidFill>
                  <a:srgbClr val="FFFFFF"/>
                </a:solidFill>
              </a14:hiddenFill>
            </a:ext>
          </a:extLst>
        </p:spPr>
      </p:pic>
      <p:sp>
        <p:nvSpPr>
          <p:cNvPr id="37900" name="Text Box 12"/>
          <p:cNvSpPr txBox="1">
            <a:spLocks noChangeArrowheads="1"/>
          </p:cNvSpPr>
          <p:nvPr/>
        </p:nvSpPr>
        <p:spPr bwMode="auto">
          <a:xfrm>
            <a:off x="254729" y="3505200"/>
            <a:ext cx="567815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fontAlgn="base">
              <a:spcBef>
                <a:spcPct val="0"/>
              </a:spcBef>
              <a:spcAft>
                <a:spcPct val="0"/>
              </a:spcAft>
            </a:pPr>
            <a:r>
              <a:rPr lang="en-US" sz="2800" b="1" dirty="0">
                <a:solidFill>
                  <a:srgbClr val="FFFFFF"/>
                </a:solidFill>
                <a:effectLst>
                  <a:outerShdw blurRad="38100" dist="38100" dir="2700000" algn="tl">
                    <a:srgbClr val="C0C0C0"/>
                  </a:outerShdw>
                </a:effectLst>
                <a:latin typeface="Comic Sans MS" panose="030F0702030302020204" pitchFamily="66" charset="0"/>
              </a:rPr>
              <a:t>Non invasive: serology </a:t>
            </a:r>
          </a:p>
          <a:p>
            <a:pPr algn="r" rtl="1" fontAlgn="base">
              <a:spcBef>
                <a:spcPct val="0"/>
              </a:spcBef>
              <a:spcAft>
                <a:spcPct val="0"/>
              </a:spcAft>
            </a:pPr>
            <a:r>
              <a:rPr lang="en-US" sz="2800" b="1" dirty="0">
                <a:solidFill>
                  <a:srgbClr val="FFFFFF"/>
                </a:solidFill>
                <a:effectLst>
                  <a:outerShdw blurRad="38100" dist="38100" dir="2700000" algn="tl">
                    <a:srgbClr val="C0C0C0"/>
                  </a:outerShdw>
                </a:effectLst>
                <a:latin typeface="Comic Sans MS" panose="030F0702030302020204" pitchFamily="66" charset="0"/>
              </a:rPr>
              <a:t>		    Urea breath test</a:t>
            </a:r>
          </a:p>
          <a:p>
            <a:pPr algn="r" rtl="1" fontAlgn="base">
              <a:spcBef>
                <a:spcPct val="0"/>
              </a:spcBef>
              <a:spcAft>
                <a:spcPct val="0"/>
              </a:spcAft>
            </a:pPr>
            <a:r>
              <a:rPr lang="en-US" sz="2800" b="1" dirty="0">
                <a:solidFill>
                  <a:srgbClr val="FFFFFF"/>
                </a:solidFill>
                <a:effectLst>
                  <a:outerShdw blurRad="38100" dist="38100" dir="2700000" algn="tl">
                    <a:srgbClr val="C0C0C0"/>
                  </a:outerShdw>
                </a:effectLst>
                <a:latin typeface="Comic Sans MS" panose="030F0702030302020204" pitchFamily="66" charset="0"/>
              </a:rPr>
              <a:t>                Stool antigen</a:t>
            </a:r>
          </a:p>
          <a:p>
            <a:pPr algn="r" rtl="1" fontAlgn="base">
              <a:spcBef>
                <a:spcPct val="0"/>
              </a:spcBef>
              <a:spcAft>
                <a:spcPct val="0"/>
              </a:spcAft>
            </a:pPr>
            <a:r>
              <a:rPr lang="en-US" sz="2800" b="1" dirty="0">
                <a:solidFill>
                  <a:srgbClr val="FFFFFF"/>
                </a:solidFill>
                <a:effectLst>
                  <a:outerShdw blurRad="38100" dist="38100" dir="2700000" algn="tl">
                    <a:srgbClr val="C0C0C0"/>
                  </a:outerShdw>
                </a:effectLst>
                <a:latin typeface="Comic Sans MS" panose="030F0702030302020204" pitchFamily="66" charset="0"/>
              </a:rPr>
              <a:t>Invasive     : rapid </a:t>
            </a:r>
            <a:r>
              <a:rPr lang="en-US" sz="2800" b="1" dirty="0" err="1">
                <a:solidFill>
                  <a:srgbClr val="FFFFFF"/>
                </a:solidFill>
                <a:effectLst>
                  <a:outerShdw blurRad="38100" dist="38100" dir="2700000" algn="tl">
                    <a:srgbClr val="C0C0C0"/>
                  </a:outerShdw>
                </a:effectLst>
                <a:latin typeface="Comic Sans MS" panose="030F0702030302020204" pitchFamily="66" charset="0"/>
              </a:rPr>
              <a:t>urease</a:t>
            </a:r>
            <a:endParaRPr lang="en-US" sz="2800" b="1" dirty="0">
              <a:solidFill>
                <a:srgbClr val="FFFFFF"/>
              </a:solidFill>
              <a:effectLst>
                <a:outerShdw blurRad="38100" dist="38100" dir="2700000" algn="tl">
                  <a:srgbClr val="C0C0C0"/>
                </a:outerShdw>
              </a:effectLst>
              <a:latin typeface="Comic Sans MS" panose="030F0702030302020204" pitchFamily="66" charset="0"/>
            </a:endParaRPr>
          </a:p>
          <a:p>
            <a:pPr algn="r" rtl="1" fontAlgn="base">
              <a:spcBef>
                <a:spcPct val="0"/>
              </a:spcBef>
              <a:spcAft>
                <a:spcPct val="0"/>
              </a:spcAft>
            </a:pPr>
            <a:r>
              <a:rPr lang="en-US" sz="2800" b="1" dirty="0">
                <a:solidFill>
                  <a:srgbClr val="FFFFFF"/>
                </a:solidFill>
                <a:effectLst>
                  <a:outerShdw blurRad="38100" dist="38100" dir="2700000" algn="tl">
                    <a:srgbClr val="C0C0C0"/>
                  </a:outerShdw>
                </a:effectLst>
                <a:latin typeface="Comic Sans MS" panose="030F0702030302020204" pitchFamily="66" charset="0"/>
              </a:rPr>
              <a:t>                histology</a:t>
            </a:r>
          </a:p>
          <a:p>
            <a:pPr algn="r" rtl="1" fontAlgn="base">
              <a:spcBef>
                <a:spcPct val="0"/>
              </a:spcBef>
              <a:spcAft>
                <a:spcPct val="0"/>
              </a:spcAft>
            </a:pPr>
            <a:r>
              <a:rPr lang="en-US" sz="2800" b="1" dirty="0">
                <a:solidFill>
                  <a:srgbClr val="FFFFFF"/>
                </a:solidFill>
                <a:effectLst>
                  <a:outerShdw blurRad="38100" dist="38100" dir="2700000" algn="tl">
                    <a:srgbClr val="C0C0C0"/>
                  </a:outerShdw>
                </a:effectLst>
                <a:latin typeface="Comic Sans MS" panose="030F0702030302020204" pitchFamily="66" charset="0"/>
              </a:rPr>
              <a:t>                culture</a:t>
            </a:r>
          </a:p>
        </p:txBody>
      </p:sp>
      <p:pic>
        <p:nvPicPr>
          <p:cNvPr id="37897" name="Picture 9" descr="cow184a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400"/>
            <a:ext cx="23241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duodenalul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76402"/>
            <a:ext cx="2514600" cy="2608263"/>
          </a:xfrm>
          <a:prstGeom prst="rect">
            <a:avLst/>
          </a:prstGeom>
          <a:noFill/>
          <a:extLst>
            <a:ext uri="{909E8E84-426E-40DD-AFC4-6F175D3DCCD1}">
              <a14:hiddenFill xmlns:a14="http://schemas.microsoft.com/office/drawing/2010/main">
                <a:solidFill>
                  <a:srgbClr val="FFFFFF"/>
                </a:solidFill>
              </a14:hiddenFill>
            </a:ext>
          </a:extLst>
        </p:spPr>
      </p:pic>
      <p:sp>
        <p:nvSpPr>
          <p:cNvPr id="37898" name="Text Box 10"/>
          <p:cNvSpPr txBox="1">
            <a:spLocks noChangeArrowheads="1"/>
          </p:cNvSpPr>
          <p:nvPr/>
        </p:nvSpPr>
        <p:spPr bwMode="auto">
          <a:xfrm>
            <a:off x="960477" y="5029202"/>
            <a:ext cx="27126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fontAlgn="base">
              <a:spcBef>
                <a:spcPct val="0"/>
              </a:spcBef>
              <a:spcAft>
                <a:spcPct val="0"/>
              </a:spcAft>
            </a:pPr>
            <a:r>
              <a:rPr lang="en-US" sz="2800" b="1" dirty="0">
                <a:solidFill>
                  <a:srgbClr val="FFFFFF"/>
                </a:solidFill>
                <a:effectLst>
                  <a:outerShdw blurRad="38100" dist="38100" dir="2700000" algn="tl">
                    <a:srgbClr val="C0C0C0"/>
                  </a:outerShdw>
                </a:effectLst>
                <a:latin typeface="Comic Sans MS" panose="030F0702030302020204" pitchFamily="66" charset="0"/>
              </a:rPr>
              <a:t>Duodenal ulcer</a:t>
            </a:r>
          </a:p>
        </p:txBody>
      </p:sp>
      <p:sp>
        <p:nvSpPr>
          <p:cNvPr id="37899" name="Text Box 11"/>
          <p:cNvSpPr txBox="1">
            <a:spLocks noChangeArrowheads="1"/>
          </p:cNvSpPr>
          <p:nvPr/>
        </p:nvSpPr>
        <p:spPr bwMode="auto">
          <a:xfrm>
            <a:off x="4405731" y="5562602"/>
            <a:ext cx="24272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fontAlgn="base">
              <a:spcBef>
                <a:spcPct val="0"/>
              </a:spcBef>
              <a:spcAft>
                <a:spcPct val="0"/>
              </a:spcAft>
            </a:pPr>
            <a:r>
              <a:rPr lang="en-US" sz="2800" b="1">
                <a:solidFill>
                  <a:srgbClr val="FFFFFF"/>
                </a:solidFill>
                <a:effectLst>
                  <a:outerShdw blurRad="38100" dist="38100" dir="2700000" algn="tl">
                    <a:srgbClr val="C0C0C0"/>
                  </a:outerShdw>
                </a:effectLst>
                <a:latin typeface="Comic Sans MS" panose="030F0702030302020204" pitchFamily="66" charset="0"/>
              </a:rPr>
              <a:t>Gastric ulcer</a:t>
            </a:r>
          </a:p>
        </p:txBody>
      </p:sp>
      <p:sp>
        <p:nvSpPr>
          <p:cNvPr id="37891" name="Rectangle 3"/>
          <p:cNvSpPr>
            <a:spLocks noGrp="1" noChangeArrowheads="1"/>
          </p:cNvSpPr>
          <p:nvPr>
            <p:ph type="body" idx="1"/>
          </p:nvPr>
        </p:nvSpPr>
        <p:spPr>
          <a:xfrm>
            <a:off x="1371600" y="914400"/>
            <a:ext cx="6515100" cy="6096000"/>
          </a:xfrm>
        </p:spPr>
        <p:txBody>
          <a:bodyPr/>
          <a:lstStyle/>
          <a:p>
            <a:pPr algn="l" rtl="0"/>
            <a:r>
              <a:rPr lang="en-US" sz="2800" b="1" dirty="0">
                <a:solidFill>
                  <a:srgbClr val="FFFF00"/>
                </a:solidFill>
                <a:latin typeface="Comic Sans MS" panose="030F0702030302020204" pitchFamily="66" charset="0"/>
              </a:rPr>
              <a:t>Barium studies</a:t>
            </a:r>
            <a:r>
              <a:rPr lang="en-US" sz="2800" b="1" i="1" dirty="0">
                <a:solidFill>
                  <a:srgbClr val="FFFF00"/>
                </a:solidFill>
                <a:latin typeface="Comic Sans MS" panose="030F0702030302020204" pitchFamily="66" charset="0"/>
              </a:rPr>
              <a:t> </a:t>
            </a:r>
            <a:r>
              <a:rPr lang="en-US" sz="2800" b="1" dirty="0">
                <a:solidFill>
                  <a:srgbClr val="FFFF00"/>
                </a:solidFill>
                <a:latin typeface="Comic Sans MS" panose="030F0702030302020204" pitchFamily="66" charset="0"/>
              </a:rPr>
              <a:t>of proximal GI </a:t>
            </a:r>
          </a:p>
          <a:p>
            <a:endParaRPr lang="en-US" sz="2800" b="1" dirty="0">
              <a:solidFill>
                <a:srgbClr val="FFFF00"/>
              </a:solidFill>
              <a:latin typeface="Comic Sans MS" panose="030F0702030302020204" pitchFamily="66" charset="0"/>
            </a:endParaRPr>
          </a:p>
          <a:p>
            <a:pPr algn="l" rtl="0"/>
            <a:r>
              <a:rPr lang="en-US" sz="2800" b="1" dirty="0">
                <a:solidFill>
                  <a:srgbClr val="FFFF00"/>
                </a:solidFill>
                <a:latin typeface="Comic Sans MS" panose="030F0702030302020204" pitchFamily="66" charset="0"/>
              </a:rPr>
              <a:t>Endoscopy</a:t>
            </a:r>
          </a:p>
          <a:p>
            <a:pPr>
              <a:buFontTx/>
              <a:buNone/>
            </a:pPr>
            <a:r>
              <a:rPr lang="en-US" sz="2800" b="1" i="1" dirty="0">
                <a:solidFill>
                  <a:srgbClr val="FFFF00"/>
                </a:solidFill>
                <a:latin typeface="Comic Sans MS" panose="030F0702030302020204" pitchFamily="66" charset="0"/>
              </a:rPr>
              <a:t> </a:t>
            </a:r>
          </a:p>
          <a:p>
            <a:pPr algn="l" rtl="0"/>
            <a:r>
              <a:rPr lang="en-US" sz="2800" b="1" dirty="0">
                <a:solidFill>
                  <a:srgbClr val="FFFF00"/>
                </a:solidFill>
                <a:latin typeface="Comic Sans MS" panose="030F0702030302020204" pitchFamily="66" charset="0"/>
              </a:rPr>
              <a:t>Tests for detection of </a:t>
            </a:r>
            <a:r>
              <a:rPr lang="en-US" sz="2800" b="1" dirty="0" err="1">
                <a:solidFill>
                  <a:srgbClr val="FFFF00"/>
                </a:solidFill>
                <a:latin typeface="Comic Sans MS" panose="030F0702030302020204" pitchFamily="66" charset="0"/>
              </a:rPr>
              <a:t>H.Pylori</a:t>
            </a:r>
            <a:endParaRPr lang="en-US" sz="2800" b="1" dirty="0">
              <a:solidFill>
                <a:srgbClr val="FFFF00"/>
              </a:solidFill>
              <a:latin typeface="Comic Sans MS" panose="030F0702030302020204" pitchFamily="66" charset="0"/>
            </a:endParaRPr>
          </a:p>
          <a:p>
            <a:endParaRPr lang="en-US" sz="2800" b="1" dirty="0">
              <a:solidFill>
                <a:srgbClr val="FFFF00"/>
              </a:solidFill>
              <a:latin typeface="Comic Sans MS" panose="030F0702030302020204" pitchFamily="66" charset="0"/>
            </a:endParaRPr>
          </a:p>
          <a:p>
            <a:pPr algn="l" rtl="0"/>
            <a:r>
              <a:rPr lang="en-US" sz="2800" b="1" dirty="0">
                <a:solidFill>
                  <a:srgbClr val="FFFF00"/>
                </a:solidFill>
                <a:latin typeface="Comic Sans MS" panose="030F0702030302020204" pitchFamily="66" charset="0"/>
              </a:rPr>
              <a:t>Occasionally serum gastrin level</a:t>
            </a:r>
          </a:p>
          <a:p>
            <a:pPr algn="l" rtl="0">
              <a:buFontTx/>
              <a:buNone/>
            </a:pPr>
            <a:r>
              <a:rPr lang="en-US" sz="2800" b="1" dirty="0">
                <a:solidFill>
                  <a:srgbClr val="FFFF00"/>
                </a:solidFill>
                <a:latin typeface="Comic Sans MS" panose="030F0702030302020204" pitchFamily="66" charset="0"/>
              </a:rPr>
              <a:t>                 gastric acid analysis</a:t>
            </a:r>
          </a:p>
          <a:p>
            <a:pPr algn="l" rtl="0">
              <a:buFontTx/>
              <a:buNone/>
            </a:pPr>
            <a:r>
              <a:rPr lang="en-US" sz="2800" b="1" dirty="0">
                <a:solidFill>
                  <a:srgbClr val="FFFF00"/>
                </a:solidFill>
                <a:latin typeface="Comic Sans MS" panose="030F0702030302020204" pitchFamily="66" charset="0"/>
              </a:rPr>
              <a:t>                 screen for NSAIDs</a:t>
            </a:r>
          </a:p>
        </p:txBody>
      </p:sp>
      <p:sp>
        <p:nvSpPr>
          <p:cNvPr id="37892" name="Text Box 4"/>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a:solidFill>
                <a:srgbClr val="000000"/>
              </a:solidFill>
            </a:endParaRPr>
          </a:p>
        </p:txBody>
      </p:sp>
    </p:spTree>
    <p:extLst>
      <p:ext uri="{BB962C8B-B14F-4D97-AF65-F5344CB8AC3E}">
        <p14:creationId xmlns:p14="http://schemas.microsoft.com/office/powerpoint/2010/main" val="4054869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78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3789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789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789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789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790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3790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7900">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900">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900">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900">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900">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7900">
                                            <p:txEl>
                                              <p:pRg st="5" end="5"/>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nodeType="clickEffect">
                                  <p:stCondLst>
                                    <p:cond delay="0"/>
                                  </p:stCondLst>
                                  <p:childTnLst>
                                    <p:set>
                                      <p:cBhvr>
                                        <p:cTn id="62" dur="1" fill="hold">
                                          <p:stCondLst>
                                            <p:cond delay="0"/>
                                          </p:stCondLst>
                                        </p:cTn>
                                        <p:tgtEl>
                                          <p:spTgt spid="37900">
                                            <p:txEl>
                                              <p:pRg st="0" end="0"/>
                                            </p:txEl>
                                          </p:spTgt>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7900">
                                            <p:txEl>
                                              <p:pRg st="1" end="1"/>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7900">
                                            <p:txEl>
                                              <p:pRg st="2" end="2"/>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7900">
                                            <p:txEl>
                                              <p:pRg st="3" end="3"/>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7900">
                                            <p:txEl>
                                              <p:pRg st="4" end="4"/>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7900">
                                            <p:txEl>
                                              <p:pRg st="5" end="5"/>
                                            </p:txEl>
                                          </p:spTgt>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P spid="37898" grpId="1"/>
      <p:bldP spid="37899" grpId="0"/>
      <p:bldP spid="3789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sz="quarter"/>
          </p:nvPr>
        </p:nvSpPr>
        <p:spPr>
          <a:xfrm>
            <a:off x="214282" y="0"/>
            <a:ext cx="8786874" cy="838200"/>
          </a:xfrm>
        </p:spPr>
        <p:txBody>
          <a:bodyPr anchor="t">
            <a:normAutofit/>
          </a:bodyPr>
          <a:lstStyle/>
          <a:p>
            <a:pPr algn="l" eaLnBrk="1" hangingPunct="1">
              <a:defRPr/>
            </a:pPr>
            <a:r>
              <a:rPr lang="en-US" sz="3200" b="1" dirty="0">
                <a:solidFill>
                  <a:srgbClr val="FFFF00"/>
                </a:solidFill>
                <a:latin typeface="Arial Black" pitchFamily="34" charset="0"/>
              </a:rPr>
              <a:t>Gastric </a:t>
            </a:r>
            <a:r>
              <a:rPr lang="en-US" sz="3200" b="1" dirty="0" smtClean="0">
                <a:solidFill>
                  <a:srgbClr val="FFFF00"/>
                </a:solidFill>
                <a:latin typeface="Arial Black" pitchFamily="34" charset="0"/>
              </a:rPr>
              <a:t>Ulcer </a:t>
            </a:r>
            <a:r>
              <a:rPr lang="en-US" sz="3200" dirty="0">
                <a:solidFill>
                  <a:srgbClr val="FFFF00"/>
                </a:solidFill>
                <a:latin typeface="Arial Black" pitchFamily="34" charset="0"/>
              </a:rPr>
              <a:t>Endoscopic Appearance</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857232"/>
            <a:ext cx="274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0" y="857232"/>
            <a:ext cx="2686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3929066"/>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0" y="4000504"/>
            <a:ext cx="26860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6643702" y="1203350"/>
            <a:ext cx="2354772" cy="4797968"/>
          </a:xfrm>
          <a:prstGeom prst="rect">
            <a:avLst/>
          </a:prstGeom>
        </p:spPr>
      </p:pic>
    </p:spTree>
    <p:extLst>
      <p:ext uri="{BB962C8B-B14F-4D97-AF65-F5344CB8AC3E}">
        <p14:creationId xmlns:p14="http://schemas.microsoft.com/office/powerpoint/2010/main" val="2051724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571480"/>
            <a:ext cx="3286148" cy="842946"/>
          </a:xfrm>
        </p:spPr>
        <p:txBody>
          <a:bodyPr anchor="t"/>
          <a:lstStyle/>
          <a:p>
            <a:r>
              <a:rPr lang="en-US" dirty="0" smtClean="0"/>
              <a:t> </a:t>
            </a:r>
            <a:r>
              <a:rPr lang="en-US" sz="2800" b="1" dirty="0" smtClean="0">
                <a:solidFill>
                  <a:srgbClr val="FFFF00"/>
                </a:solidFill>
                <a:latin typeface="Arial" pitchFamily="34" charset="0"/>
                <a:cs typeface="Arial" pitchFamily="34" charset="0"/>
              </a:rPr>
              <a:t>Gastric Ulcer</a:t>
            </a:r>
            <a:endParaRPr lang="ar-IQ" sz="2800" b="1" dirty="0">
              <a:solidFill>
                <a:srgbClr val="FFFF00"/>
              </a:solidFill>
              <a:latin typeface="Arial" pitchFamily="34" charset="0"/>
              <a:cs typeface="Arial" pitchFamily="34" charset="0"/>
            </a:endParaRPr>
          </a:p>
        </p:txBody>
      </p:sp>
      <p:sp>
        <p:nvSpPr>
          <p:cNvPr id="3" name="عنصر نائب للنص 2"/>
          <p:cNvSpPr>
            <a:spLocks noGrp="1"/>
          </p:cNvSpPr>
          <p:nvPr>
            <p:ph type="body" idx="2"/>
          </p:nvPr>
        </p:nvSpPr>
        <p:spPr>
          <a:xfrm>
            <a:off x="285720" y="1142984"/>
            <a:ext cx="5357850" cy="5357850"/>
          </a:xfrm>
        </p:spPr>
        <p:txBody>
          <a:bodyPr>
            <a:normAutofit/>
          </a:bodyPr>
          <a:lstStyle/>
          <a:p>
            <a:pPr rtl="0">
              <a:buFont typeface="Arial" pitchFamily="34" charset="0"/>
              <a:buChar char="•"/>
            </a:pPr>
            <a:r>
              <a:rPr lang="en-US" dirty="0" smtClean="0"/>
              <a:t> </a:t>
            </a:r>
            <a:r>
              <a:rPr lang="en-US" sz="2400" b="1" dirty="0" smtClean="0">
                <a:latin typeface="Arial" pitchFamily="34" charset="0"/>
                <a:cs typeface="Arial" pitchFamily="34" charset="0"/>
              </a:rPr>
              <a:t>Chr. DU: NOT associated with Malignancy. </a:t>
            </a:r>
          </a:p>
          <a:p>
            <a:pPr rtl="0">
              <a:buFont typeface="Arial" pitchFamily="34" charset="0"/>
              <a:buChar char="•"/>
            </a:pPr>
            <a:r>
              <a:rPr lang="en-US" sz="2400" b="1" dirty="0" smtClean="0">
                <a:latin typeface="Arial" pitchFamily="34" charset="0"/>
                <a:cs typeface="Arial" pitchFamily="34" charset="0"/>
              </a:rPr>
              <a:t> Chr. GU: Associated with Malignancy.</a:t>
            </a:r>
          </a:p>
          <a:p>
            <a:pPr rtl="0"/>
            <a:endParaRPr lang="en-US" sz="2400" b="1" dirty="0" smtClean="0">
              <a:latin typeface="Arial" pitchFamily="34" charset="0"/>
              <a:cs typeface="Arial" pitchFamily="34" charset="0"/>
            </a:endParaRPr>
          </a:p>
          <a:p>
            <a:pPr rtl="0">
              <a:buFont typeface="Arial" pitchFamily="34" charset="0"/>
              <a:buChar char="•"/>
            </a:pPr>
            <a:r>
              <a:rPr lang="en-US" sz="2400" b="1" dirty="0" smtClean="0">
                <a:latin typeface="Arial" pitchFamily="34" charset="0"/>
                <a:cs typeface="Arial" pitchFamily="34" charset="0"/>
              </a:rPr>
              <a:t> Which from which?</a:t>
            </a:r>
          </a:p>
          <a:p>
            <a:pPr rtl="0">
              <a:buFont typeface="Arial" pitchFamily="34" charset="0"/>
              <a:buChar char="•"/>
            </a:pPr>
            <a:r>
              <a:rPr lang="en-US" sz="2400" b="1" dirty="0" smtClean="0">
                <a:latin typeface="Arial" pitchFamily="34" charset="0"/>
                <a:cs typeface="Arial" pitchFamily="34" charset="0"/>
              </a:rPr>
              <a:t> benign GU undergo malignant transformation?</a:t>
            </a:r>
          </a:p>
          <a:p>
            <a:pPr rtl="0"/>
            <a:r>
              <a:rPr lang="en-US" sz="2400" b="1" dirty="0" smtClean="0">
                <a:solidFill>
                  <a:srgbClr val="FFFF00"/>
                </a:solidFill>
                <a:latin typeface="Arial" pitchFamily="34" charset="0"/>
                <a:cs typeface="Arial" pitchFamily="34" charset="0"/>
              </a:rPr>
              <a:t>Or</a:t>
            </a:r>
            <a:r>
              <a:rPr lang="en-US" sz="2400" b="1" dirty="0" smtClean="0">
                <a:latin typeface="Arial" pitchFamily="34" charset="0"/>
                <a:cs typeface="Arial" pitchFamily="34" charset="0"/>
              </a:rPr>
              <a:t> </a:t>
            </a:r>
          </a:p>
          <a:p>
            <a:pPr rtl="0">
              <a:buFont typeface="Arial" pitchFamily="34" charset="0"/>
              <a:buChar char="•"/>
            </a:pPr>
            <a:r>
              <a:rPr lang="en-US" sz="2400" b="1" dirty="0" smtClean="0">
                <a:latin typeface="Arial" pitchFamily="34" charset="0"/>
                <a:cs typeface="Arial" pitchFamily="34" charset="0"/>
              </a:rPr>
              <a:t> GU assessed by scope as benign and the biopsy reveal malignancy.( ulcerated cancer).</a:t>
            </a:r>
          </a:p>
          <a:p>
            <a:pPr rtl="0">
              <a:buFont typeface="Arial" pitchFamily="34" charset="0"/>
              <a:buChar char="•"/>
            </a:pPr>
            <a:endParaRPr lang="en-US" sz="2400" dirty="0" smtClean="0"/>
          </a:p>
        </p:txBody>
      </p:sp>
      <p:pic>
        <p:nvPicPr>
          <p:cNvPr id="5" name="Picture 2" descr="C:\Documents and Settings\Dell\My Documents\My Pictures\200802291540_58936_000.jpg"/>
          <p:cNvPicPr>
            <a:picLocks noGrp="1" noChangeAspect="1" noChangeArrowheads="1"/>
          </p:cNvPicPr>
          <p:nvPr>
            <p:ph sz="half" idx="1"/>
          </p:nvPr>
        </p:nvPicPr>
        <p:blipFill>
          <a:blip r:embed="rId2"/>
          <a:srcRect/>
          <a:stretch>
            <a:fillRect/>
          </a:stretch>
        </p:blipFill>
        <p:spPr bwMode="auto">
          <a:xfrm>
            <a:off x="5500694" y="714356"/>
            <a:ext cx="3505509" cy="2357454"/>
          </a:xfrm>
          <a:prstGeom prst="rect">
            <a:avLst/>
          </a:prstGeom>
          <a:noFill/>
        </p:spPr>
      </p:pic>
    </p:spTree>
    <p:extLst>
      <p:ext uri="{BB962C8B-B14F-4D97-AF65-F5344CB8AC3E}">
        <p14:creationId xmlns:p14="http://schemas.microsoft.com/office/powerpoint/2010/main" val="28302444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25706" y="-99392"/>
            <a:ext cx="5446644" cy="1166192"/>
          </a:xfrm>
        </p:spPr>
        <p:txBody>
          <a:bodyPr>
            <a:normAutofit fontScale="90000"/>
          </a:bodyPr>
          <a:lstStyle/>
          <a:p>
            <a:pPr algn="ctr"/>
            <a:r>
              <a:rPr lang="en-US" sz="4400" b="1" dirty="0">
                <a:solidFill>
                  <a:srgbClr val="FFFF00"/>
                </a:solidFill>
                <a:latin typeface="Arial Black" pitchFamily="34" charset="0"/>
                <a:cs typeface="Times New Roman" pitchFamily="18" charset="0"/>
              </a:rPr>
              <a:t>Objectives</a:t>
            </a:r>
            <a:r>
              <a:rPr lang="en-US" sz="8800" dirty="0">
                <a:latin typeface="Times New Roman" pitchFamily="18" charset="0"/>
                <a:cs typeface="Times New Roman" pitchFamily="18" charset="0"/>
              </a:rPr>
              <a:t> </a:t>
            </a:r>
            <a:endParaRPr lang="ar-SA" sz="8800"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228600" y="1196752"/>
            <a:ext cx="8534400" cy="4267200"/>
          </a:xfrm>
        </p:spPr>
        <p:txBody>
          <a:bodyPr>
            <a:normAutofit/>
          </a:bodyPr>
          <a:lstStyle/>
          <a:p>
            <a:pPr algn="l" rtl="0"/>
            <a:r>
              <a:rPr lang="en-US" sz="2800" dirty="0" smtClean="0">
                <a:latin typeface="Arial Black" pitchFamily="34" charset="0"/>
                <a:cs typeface="Times New Roman" pitchFamily="18" charset="0"/>
              </a:rPr>
              <a:t>LO1:Definition of peptic ulcer</a:t>
            </a:r>
            <a:endParaRPr lang="en-US" sz="2800" dirty="0">
              <a:latin typeface="Arial Black" pitchFamily="34" charset="0"/>
              <a:cs typeface="Times New Roman" pitchFamily="18" charset="0"/>
            </a:endParaRPr>
          </a:p>
          <a:p>
            <a:pPr algn="l" rtl="0"/>
            <a:r>
              <a:rPr lang="en-US" sz="2800" dirty="0" smtClean="0">
                <a:latin typeface="Arial Black" pitchFamily="34" charset="0"/>
                <a:cs typeface="Times New Roman" pitchFamily="18" charset="0"/>
              </a:rPr>
              <a:t>LO2:Pathophysiology of each type of peptic ulcer</a:t>
            </a:r>
            <a:endParaRPr lang="en-US" sz="2800" dirty="0">
              <a:latin typeface="Arial Black" pitchFamily="34" charset="0"/>
              <a:cs typeface="Times New Roman" pitchFamily="18" charset="0"/>
            </a:endParaRPr>
          </a:p>
          <a:p>
            <a:pPr algn="l" rtl="0"/>
            <a:r>
              <a:rPr lang="en-US" sz="2800" dirty="0" smtClean="0">
                <a:latin typeface="Arial Black" pitchFamily="34" charset="0"/>
                <a:cs typeface="Times New Roman" pitchFamily="18" charset="0"/>
              </a:rPr>
              <a:t>LO3:Etiology of each type of peptic ulcer</a:t>
            </a:r>
            <a:endParaRPr lang="en-US" sz="2800" dirty="0">
              <a:latin typeface="Arial Black" pitchFamily="34" charset="0"/>
              <a:cs typeface="Times New Roman" pitchFamily="18" charset="0"/>
            </a:endParaRPr>
          </a:p>
          <a:p>
            <a:pPr algn="l" rtl="0"/>
            <a:r>
              <a:rPr lang="en-US" sz="2800" dirty="0" smtClean="0">
                <a:latin typeface="Arial Black" pitchFamily="34" charset="0"/>
                <a:cs typeface="Times New Roman" pitchFamily="18" charset="0"/>
              </a:rPr>
              <a:t>LO4:Clinical presentation of gastric and duodenal ulcers.</a:t>
            </a:r>
            <a:endParaRPr lang="en-US" sz="2800" dirty="0">
              <a:latin typeface="Arial Black" pitchFamily="34" charset="0"/>
              <a:cs typeface="Times New Roman" pitchFamily="18" charset="0"/>
            </a:endParaRPr>
          </a:p>
          <a:p>
            <a:pPr algn="l" rtl="0"/>
            <a:r>
              <a:rPr lang="en-US" sz="2800" dirty="0" smtClean="0">
                <a:latin typeface="Arial Black" pitchFamily="34" charset="0"/>
                <a:cs typeface="Times New Roman" pitchFamily="18" charset="0"/>
              </a:rPr>
              <a:t>LO5:Management</a:t>
            </a:r>
            <a:r>
              <a:rPr lang="en-US" sz="2800" dirty="0">
                <a:latin typeface="Arial Black" pitchFamily="34" charset="0"/>
                <a:cs typeface="Times New Roman" pitchFamily="18" charset="0"/>
              </a:rPr>
              <a:t>.</a:t>
            </a:r>
            <a:endParaRPr lang="ar-SA" sz="2800" dirty="0">
              <a:latin typeface="Arial Black" pitchFamily="34" charset="0"/>
              <a:cs typeface="Times New Roman" pitchFamily="18" charset="0"/>
            </a:endParaRPr>
          </a:p>
        </p:txBody>
      </p:sp>
    </p:spTree>
    <p:extLst>
      <p:ext uri="{BB962C8B-B14F-4D97-AF65-F5344CB8AC3E}">
        <p14:creationId xmlns:p14="http://schemas.microsoft.com/office/powerpoint/2010/main" val="1243123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85728"/>
            <a:ext cx="2743200" cy="571504"/>
          </a:xfrm>
        </p:spPr>
        <p:txBody>
          <a:bodyPr/>
          <a:lstStyle/>
          <a:p>
            <a:r>
              <a:rPr lang="en-US" sz="2400" b="1" dirty="0" smtClean="0">
                <a:solidFill>
                  <a:srgbClr val="FFFF00"/>
                </a:solidFill>
                <a:latin typeface="Arial" pitchFamily="34" charset="0"/>
                <a:cs typeface="Arial" pitchFamily="34" charset="0"/>
              </a:rPr>
              <a:t> </a:t>
            </a:r>
            <a:r>
              <a:rPr lang="en-US" sz="2800" b="1" dirty="0" smtClean="0">
                <a:solidFill>
                  <a:srgbClr val="FFFF00"/>
                </a:solidFill>
                <a:latin typeface="Arial" pitchFamily="34" charset="0"/>
                <a:cs typeface="Arial" pitchFamily="34" charset="0"/>
              </a:rPr>
              <a:t>Gastric Ulcer</a:t>
            </a:r>
            <a:endParaRPr lang="ar-IQ" sz="2800" dirty="0"/>
          </a:p>
        </p:txBody>
      </p:sp>
      <p:sp>
        <p:nvSpPr>
          <p:cNvPr id="3" name="عنصر نائب للنص 2"/>
          <p:cNvSpPr>
            <a:spLocks noGrp="1"/>
          </p:cNvSpPr>
          <p:nvPr>
            <p:ph type="body" idx="2"/>
          </p:nvPr>
        </p:nvSpPr>
        <p:spPr>
          <a:xfrm>
            <a:off x="685800" y="4071942"/>
            <a:ext cx="7886728" cy="2500330"/>
          </a:xfrm>
        </p:spPr>
        <p:txBody>
          <a:bodyPr>
            <a:normAutofit/>
          </a:bodyPr>
          <a:lstStyle/>
          <a:p>
            <a:pPr rtl="0">
              <a:buFont typeface="Arial" pitchFamily="34" charset="0"/>
              <a:buChar char="•"/>
            </a:pPr>
            <a:r>
              <a:rPr lang="en-US" sz="2000" b="1" dirty="0" smtClean="0">
                <a:latin typeface="Arial" pitchFamily="34" charset="0"/>
                <a:cs typeface="Arial" pitchFamily="34" charset="0"/>
              </a:rPr>
              <a:t>Any GU </a:t>
            </a:r>
            <a:r>
              <a:rPr lang="en-US" sz="2000" b="1" dirty="0" smtClean="0">
                <a:solidFill>
                  <a:srgbClr val="FFFF00"/>
                </a:solidFill>
                <a:latin typeface="Arial" pitchFamily="34" charset="0"/>
                <a:cs typeface="Arial" pitchFamily="34" charset="0"/>
              </a:rPr>
              <a:t>should be regarded </a:t>
            </a:r>
            <a:r>
              <a:rPr lang="en-US" sz="2000" b="1" dirty="0" smtClean="0">
                <a:latin typeface="Arial" pitchFamily="34" charset="0"/>
                <a:cs typeface="Arial" pitchFamily="34" charset="0"/>
              </a:rPr>
              <a:t>as being malignant no matter how classically it appears  like benign.</a:t>
            </a:r>
          </a:p>
          <a:p>
            <a:pPr rtl="0">
              <a:buFont typeface="Arial" pitchFamily="34" charset="0"/>
              <a:buChar char="•"/>
            </a:pPr>
            <a:r>
              <a:rPr lang="en-US" sz="2000" b="1" dirty="0" smtClean="0">
                <a:latin typeface="Arial" pitchFamily="34" charset="0"/>
                <a:cs typeface="Arial" pitchFamily="34" charset="0"/>
              </a:rPr>
              <a:t>Multiple </a:t>
            </a:r>
            <a:r>
              <a:rPr lang="en-US" sz="2000" b="1" dirty="0" err="1" smtClean="0">
                <a:latin typeface="Arial" pitchFamily="34" charset="0"/>
                <a:cs typeface="Arial" pitchFamily="34" charset="0"/>
              </a:rPr>
              <a:t>Bx</a:t>
            </a:r>
            <a:r>
              <a:rPr lang="en-US" sz="2000" b="1" dirty="0" smtClean="0">
                <a:latin typeface="Arial" pitchFamily="34" charset="0"/>
                <a:cs typeface="Arial" pitchFamily="34" charset="0"/>
              </a:rPr>
              <a:t> at least 10 well targeted </a:t>
            </a:r>
            <a:r>
              <a:rPr lang="en-US" sz="2000" b="1" dirty="0" err="1" smtClean="0">
                <a:latin typeface="Arial" pitchFamily="34" charset="0"/>
                <a:cs typeface="Arial" pitchFamily="34" charset="0"/>
              </a:rPr>
              <a:t>Bx</a:t>
            </a:r>
            <a:r>
              <a:rPr lang="en-US" sz="2000" b="1" dirty="0" smtClean="0">
                <a:latin typeface="Arial" pitchFamily="34" charset="0"/>
                <a:cs typeface="Arial" pitchFamily="34" charset="0"/>
              </a:rPr>
              <a:t>  before the ulcer accepted as being benign.</a:t>
            </a:r>
          </a:p>
          <a:p>
            <a:pPr rtl="0">
              <a:buFont typeface="Arial" pitchFamily="34" charset="0"/>
              <a:buChar char="•"/>
            </a:pPr>
            <a:r>
              <a:rPr lang="en-US" sz="2000" b="1" dirty="0" smtClean="0">
                <a:latin typeface="Arial" pitchFamily="34" charset="0"/>
                <a:cs typeface="Arial" pitchFamily="34" charset="0"/>
              </a:rPr>
              <a:t>  Anti ulcer Rx can heal ulceration associated with malignancy, </a:t>
            </a:r>
            <a:r>
              <a:rPr lang="en-US" sz="2000" b="1" dirty="0" smtClean="0">
                <a:solidFill>
                  <a:srgbClr val="FFFF00"/>
                </a:solidFill>
                <a:latin typeface="Arial" pitchFamily="34" charset="0"/>
                <a:cs typeface="Arial" pitchFamily="34" charset="0"/>
              </a:rPr>
              <a:t>but not </a:t>
            </a:r>
            <a:r>
              <a:rPr lang="en-US" sz="2000" b="1" dirty="0" smtClean="0">
                <a:latin typeface="Arial" pitchFamily="34" charset="0"/>
                <a:cs typeface="Arial" pitchFamily="34" charset="0"/>
              </a:rPr>
              <a:t>Rx the malignancy</a:t>
            </a:r>
            <a:r>
              <a:rPr lang="en-US" sz="2000" dirty="0" smtClean="0"/>
              <a:t>.</a:t>
            </a:r>
            <a:endParaRPr lang="ar-IQ" sz="2000" dirty="0"/>
          </a:p>
        </p:txBody>
      </p:sp>
      <p:pic>
        <p:nvPicPr>
          <p:cNvPr id="5" name="Picture 2" descr="C:\Documents and Settings\Dell\My Documents\My Pictures\200802291542_3876_000.jpg"/>
          <p:cNvPicPr>
            <a:picLocks noGrp="1" noChangeAspect="1" noChangeArrowheads="1"/>
          </p:cNvPicPr>
          <p:nvPr>
            <p:ph sz="half" idx="1"/>
          </p:nvPr>
        </p:nvPicPr>
        <p:blipFill>
          <a:blip r:embed="rId2"/>
          <a:srcRect/>
          <a:stretch>
            <a:fillRect/>
          </a:stretch>
        </p:blipFill>
        <p:spPr bwMode="auto">
          <a:xfrm>
            <a:off x="928661" y="1000108"/>
            <a:ext cx="7322395" cy="2928958"/>
          </a:xfrm>
          <a:prstGeom prst="rect">
            <a:avLst/>
          </a:prstGeom>
          <a:noFill/>
        </p:spPr>
      </p:pic>
    </p:spTree>
    <p:extLst>
      <p:ext uri="{BB962C8B-B14F-4D97-AF65-F5344CB8AC3E}">
        <p14:creationId xmlns:p14="http://schemas.microsoft.com/office/powerpoint/2010/main" val="408837524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0"/>
            <a:ext cx="8501090" cy="6620932"/>
          </a:xfrm>
          <a:prstGeom prst="rect">
            <a:avLst/>
          </a:prstGeom>
          <a:solidFill>
            <a:srgbClr val="3333CC"/>
          </a:solidFill>
        </p:spPr>
      </p:pic>
      <p:sp>
        <p:nvSpPr>
          <p:cNvPr id="39939" name="Text Box 3"/>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a:solidFill>
                <a:srgbClr val="000000"/>
              </a:solidFill>
            </a:endParaRPr>
          </a:p>
        </p:txBody>
      </p:sp>
      <p:sp>
        <p:nvSpPr>
          <p:cNvPr id="39940" name="Text Box 4"/>
          <p:cNvSpPr txBox="1">
            <a:spLocks noChangeArrowheads="1"/>
          </p:cNvSpPr>
          <p:nvPr/>
        </p:nvSpPr>
        <p:spPr bwMode="auto">
          <a:xfrm>
            <a:off x="1771650" y="381000"/>
            <a:ext cx="565785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fontAlgn="base">
              <a:spcBef>
                <a:spcPct val="0"/>
              </a:spcBef>
              <a:spcAft>
                <a:spcPct val="0"/>
              </a:spcAft>
            </a:pPr>
            <a:r>
              <a:rPr lang="en-US" sz="3600" b="1" i="1" dirty="0">
                <a:solidFill>
                  <a:srgbClr val="FFFF00"/>
                </a:solidFill>
                <a:effectLst>
                  <a:outerShdw blurRad="38100" dist="38100" dir="2700000" algn="tl">
                    <a:srgbClr val="C0C0C0"/>
                  </a:outerShdw>
                </a:effectLst>
                <a:latin typeface="Comic Sans MS" panose="030F0702030302020204" pitchFamily="66" charset="0"/>
              </a:rPr>
              <a:t>Treatment</a:t>
            </a:r>
          </a:p>
        </p:txBody>
      </p:sp>
      <p:sp>
        <p:nvSpPr>
          <p:cNvPr id="39941" name="Text Box 5"/>
          <p:cNvSpPr txBox="1">
            <a:spLocks noChangeArrowheads="1"/>
          </p:cNvSpPr>
          <p:nvPr/>
        </p:nvSpPr>
        <p:spPr bwMode="auto">
          <a:xfrm>
            <a:off x="1828800" y="1524002"/>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effectLst>
                <a:outerShdw blurRad="38100" dist="38100" dir="2700000" algn="tl">
                  <a:srgbClr val="C0C0C0"/>
                </a:outerShdw>
              </a:effectLst>
              <a:latin typeface="Comic Sans MS" panose="030F0702030302020204" pitchFamily="66" charset="0"/>
            </a:endParaRPr>
          </a:p>
        </p:txBody>
      </p:sp>
      <p:pic>
        <p:nvPicPr>
          <p:cNvPr id="39943" name="Picture 7" descr="00575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347790"/>
            <a:ext cx="5715000" cy="520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33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58" y="0"/>
            <a:ext cx="7829580" cy="6866767"/>
          </a:xfrm>
          <a:prstGeom prst="rect">
            <a:avLst/>
          </a:prstGeom>
          <a:solidFill>
            <a:srgbClr val="3333CC"/>
          </a:solidFill>
        </p:spPr>
      </p:pic>
      <p:sp>
        <p:nvSpPr>
          <p:cNvPr id="40973" name="Text Box 13"/>
          <p:cNvSpPr txBox="1">
            <a:spLocks noChangeArrowheads="1"/>
          </p:cNvSpPr>
          <p:nvPr/>
        </p:nvSpPr>
        <p:spPr bwMode="auto">
          <a:xfrm>
            <a:off x="4629150" y="2819402"/>
            <a:ext cx="451485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1" fontAlgn="base">
              <a:spcBef>
                <a:spcPct val="50000"/>
              </a:spcBef>
              <a:spcAft>
                <a:spcPct val="0"/>
              </a:spcAft>
              <a:buFontTx/>
              <a:buChar char="•"/>
            </a:pPr>
            <a:r>
              <a:rPr lang="en-US" sz="2800" b="1" dirty="0" err="1">
                <a:solidFill>
                  <a:srgbClr val="FFFFFF"/>
                </a:solidFill>
                <a:latin typeface="Comic Sans MS" panose="030F0702030302020204" pitchFamily="66" charset="0"/>
              </a:rPr>
              <a:t>Cimetidine</a:t>
            </a:r>
            <a:r>
              <a:rPr lang="en-US" sz="2800" b="1" dirty="0">
                <a:solidFill>
                  <a:srgbClr val="FFFFFF"/>
                </a:solidFill>
                <a:latin typeface="Comic Sans MS" panose="030F0702030302020204" pitchFamily="66" charset="0"/>
              </a:rPr>
              <a:t> 400mg bid</a:t>
            </a:r>
          </a:p>
          <a:p>
            <a:pPr rtl="1" fontAlgn="base">
              <a:spcBef>
                <a:spcPct val="50000"/>
              </a:spcBef>
              <a:spcAft>
                <a:spcPct val="0"/>
              </a:spcAft>
              <a:buFontTx/>
              <a:buChar char="•"/>
            </a:pPr>
            <a:r>
              <a:rPr lang="en-US" sz="2800" b="1" dirty="0">
                <a:solidFill>
                  <a:srgbClr val="FFFFFF"/>
                </a:solidFill>
                <a:latin typeface="Comic Sans MS" panose="030F0702030302020204" pitchFamily="66" charset="0"/>
              </a:rPr>
              <a:t>Ranitidine </a:t>
            </a:r>
            <a:r>
              <a:rPr lang="en-US" sz="2800" b="1" dirty="0" smtClean="0">
                <a:solidFill>
                  <a:srgbClr val="FFFFFF"/>
                </a:solidFill>
                <a:latin typeface="Comic Sans MS" panose="030F0702030302020204" pitchFamily="66" charset="0"/>
              </a:rPr>
              <a:t>300mg</a:t>
            </a:r>
          </a:p>
          <a:p>
            <a:pPr rtl="1" fontAlgn="base">
              <a:spcBef>
                <a:spcPct val="50000"/>
              </a:spcBef>
              <a:spcAft>
                <a:spcPct val="0"/>
              </a:spcAft>
              <a:buFontTx/>
              <a:buChar char="•"/>
            </a:pPr>
            <a:r>
              <a:rPr lang="en-US" sz="2800" b="1" dirty="0" err="1">
                <a:solidFill>
                  <a:srgbClr val="FFFFFF"/>
                </a:solidFill>
                <a:latin typeface="Comic Sans MS" panose="030F0702030302020204" pitchFamily="66" charset="0"/>
              </a:rPr>
              <a:t>Famotidine</a:t>
            </a:r>
            <a:r>
              <a:rPr lang="en-US" sz="2800" b="1" dirty="0">
                <a:solidFill>
                  <a:srgbClr val="FFFFFF"/>
                </a:solidFill>
                <a:latin typeface="Comic Sans MS" panose="030F0702030302020204" pitchFamily="66" charset="0"/>
              </a:rPr>
              <a:t> </a:t>
            </a:r>
            <a:r>
              <a:rPr lang="en-US" sz="2800" b="1" dirty="0" smtClean="0">
                <a:solidFill>
                  <a:srgbClr val="FFFFFF"/>
                </a:solidFill>
                <a:latin typeface="Comic Sans MS" panose="030F0702030302020204" pitchFamily="66" charset="0"/>
              </a:rPr>
              <a:t>40mg</a:t>
            </a:r>
            <a:endParaRPr lang="en-US" sz="2800" b="1" dirty="0">
              <a:solidFill>
                <a:srgbClr val="FFFFFF"/>
              </a:solidFill>
              <a:latin typeface="Comic Sans MS" panose="030F0702030302020204" pitchFamily="66" charset="0"/>
            </a:endParaRPr>
          </a:p>
          <a:p>
            <a:pPr rtl="1" fontAlgn="base">
              <a:spcBef>
                <a:spcPct val="50000"/>
              </a:spcBef>
              <a:spcAft>
                <a:spcPct val="0"/>
              </a:spcAft>
              <a:buFontTx/>
              <a:buChar char="•"/>
            </a:pPr>
            <a:r>
              <a:rPr lang="en-US" sz="2800" b="1" dirty="0" err="1" smtClean="0">
                <a:solidFill>
                  <a:srgbClr val="FFFFFF"/>
                </a:solidFill>
                <a:latin typeface="Comic Sans MS" panose="030F0702030302020204" pitchFamily="66" charset="0"/>
              </a:rPr>
              <a:t>Nizatidine</a:t>
            </a:r>
            <a:r>
              <a:rPr lang="en-US" sz="2800" b="1" dirty="0" smtClean="0">
                <a:solidFill>
                  <a:srgbClr val="FFFFFF"/>
                </a:solidFill>
                <a:latin typeface="Comic Sans MS" panose="030F0702030302020204" pitchFamily="66" charset="0"/>
              </a:rPr>
              <a:t> 300mg</a:t>
            </a:r>
            <a:endParaRPr lang="en-US" sz="2800" b="1" dirty="0">
              <a:solidFill>
                <a:srgbClr val="FFFFFF"/>
              </a:solidFill>
              <a:latin typeface="Comic Sans MS" panose="030F0702030302020204" pitchFamily="66" charset="0"/>
            </a:endParaRPr>
          </a:p>
          <a:p>
            <a:pPr rtl="1" fontAlgn="base">
              <a:spcBef>
                <a:spcPct val="50000"/>
              </a:spcBef>
              <a:spcAft>
                <a:spcPct val="0"/>
              </a:spcAft>
            </a:pPr>
            <a:endParaRPr lang="en-US" sz="2800" b="1" dirty="0">
              <a:solidFill>
                <a:srgbClr val="FFFFFF"/>
              </a:solidFill>
              <a:latin typeface="Comic Sans MS" panose="030F0702030302020204" pitchFamily="66" charset="0"/>
            </a:endParaRPr>
          </a:p>
        </p:txBody>
      </p:sp>
      <p:sp>
        <p:nvSpPr>
          <p:cNvPr id="40971" name="Text Box 11"/>
          <p:cNvSpPr txBox="1">
            <a:spLocks noChangeArrowheads="1"/>
          </p:cNvSpPr>
          <p:nvPr/>
        </p:nvSpPr>
        <p:spPr bwMode="auto">
          <a:xfrm>
            <a:off x="2514600" y="1524002"/>
            <a:ext cx="54864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fontAlgn="base">
              <a:spcBef>
                <a:spcPct val="50000"/>
              </a:spcBef>
              <a:spcAft>
                <a:spcPct val="0"/>
              </a:spcAft>
            </a:pPr>
            <a:r>
              <a:rPr lang="en-US" sz="2800" b="1" dirty="0">
                <a:solidFill>
                  <a:srgbClr val="FFFFFF"/>
                </a:solidFill>
                <a:latin typeface="Comic Sans MS" panose="030F0702030302020204" pitchFamily="66" charset="0"/>
              </a:rPr>
              <a:t>: Magnesium Hydroxide ,Aluminum </a:t>
            </a:r>
            <a:r>
              <a:rPr lang="en-US" sz="2800" b="1" dirty="0" smtClean="0">
                <a:solidFill>
                  <a:srgbClr val="FFFFFF"/>
                </a:solidFill>
                <a:latin typeface="Comic Sans MS" panose="030F0702030302020204" pitchFamily="66" charset="0"/>
              </a:rPr>
              <a:t>Hydroxide  </a:t>
            </a:r>
          </a:p>
          <a:p>
            <a:pPr rtl="1" fontAlgn="base">
              <a:spcBef>
                <a:spcPct val="50000"/>
              </a:spcBef>
              <a:spcAft>
                <a:spcPct val="0"/>
              </a:spcAft>
            </a:pPr>
            <a:r>
              <a:rPr lang="en-US" sz="2800" b="1" dirty="0" smtClean="0">
                <a:solidFill>
                  <a:srgbClr val="FFFFFF"/>
                </a:solidFill>
                <a:latin typeface="Comic Sans MS" panose="030F0702030302020204" pitchFamily="66" charset="0"/>
              </a:rPr>
              <a:t>Sodium   Bicarbonate</a:t>
            </a:r>
          </a:p>
          <a:p>
            <a:pPr rtl="1" fontAlgn="base">
              <a:spcBef>
                <a:spcPct val="50000"/>
              </a:spcBef>
              <a:spcAft>
                <a:spcPct val="0"/>
              </a:spcAft>
            </a:pPr>
            <a:r>
              <a:rPr lang="en-US" sz="2800" b="1" dirty="0" smtClean="0">
                <a:solidFill>
                  <a:srgbClr val="FFFFFF"/>
                </a:solidFill>
                <a:latin typeface="Comic Sans MS" panose="030F0702030302020204" pitchFamily="66" charset="0"/>
              </a:rPr>
              <a:t> </a:t>
            </a:r>
            <a:r>
              <a:rPr lang="en-US" sz="2800" b="1" dirty="0">
                <a:solidFill>
                  <a:srgbClr val="FFFFFF"/>
                </a:solidFill>
                <a:latin typeface="Comic Sans MS" panose="030F0702030302020204" pitchFamily="66" charset="0"/>
              </a:rPr>
              <a:t>Calcium Carbonate </a:t>
            </a:r>
          </a:p>
          <a:p>
            <a:pPr rtl="1" fontAlgn="base">
              <a:spcBef>
                <a:spcPct val="50000"/>
              </a:spcBef>
              <a:spcAft>
                <a:spcPct val="0"/>
              </a:spcAft>
            </a:pPr>
            <a:r>
              <a:rPr lang="en-US" sz="2800" b="1" dirty="0">
                <a:solidFill>
                  <a:srgbClr val="FFFFFF"/>
                </a:solidFill>
                <a:latin typeface="Comic Sans MS" panose="030F0702030302020204" pitchFamily="66" charset="0"/>
              </a:rPr>
              <a:t>:100 – 150 </a:t>
            </a:r>
            <a:r>
              <a:rPr lang="en-US" sz="2800" b="1" dirty="0" err="1">
                <a:solidFill>
                  <a:srgbClr val="FFFFFF"/>
                </a:solidFill>
                <a:latin typeface="Comic Sans MS" panose="030F0702030302020204" pitchFamily="66" charset="0"/>
              </a:rPr>
              <a:t>meq</a:t>
            </a:r>
            <a:r>
              <a:rPr lang="en-US" sz="2800" b="1" dirty="0">
                <a:solidFill>
                  <a:srgbClr val="FFFFFF"/>
                </a:solidFill>
                <a:latin typeface="Comic Sans MS" panose="030F0702030302020204" pitchFamily="66" charset="0"/>
              </a:rPr>
              <a:t>/l 1 &amp; 3 hrs after the </a:t>
            </a:r>
            <a:r>
              <a:rPr lang="en-US" sz="2800" b="1" dirty="0" smtClean="0">
                <a:solidFill>
                  <a:srgbClr val="FFFFFF"/>
                </a:solidFill>
                <a:latin typeface="Comic Sans MS" panose="030F0702030302020204" pitchFamily="66" charset="0"/>
              </a:rPr>
              <a:t>meal.`</a:t>
            </a:r>
            <a:endParaRPr lang="en-US" sz="2800" b="1" dirty="0">
              <a:solidFill>
                <a:srgbClr val="FFFFFF"/>
              </a:solidFill>
              <a:latin typeface="Comic Sans MS" panose="030F0702030302020204" pitchFamily="66" charset="0"/>
            </a:endParaRPr>
          </a:p>
        </p:txBody>
      </p:sp>
      <p:sp>
        <p:nvSpPr>
          <p:cNvPr id="40963" name="Text Box 3"/>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a:solidFill>
                <a:srgbClr val="000000"/>
              </a:solidFill>
            </a:endParaRPr>
          </a:p>
        </p:txBody>
      </p:sp>
      <p:sp>
        <p:nvSpPr>
          <p:cNvPr id="40965" name="Text Box 5"/>
          <p:cNvSpPr txBox="1">
            <a:spLocks noChangeArrowheads="1"/>
          </p:cNvSpPr>
          <p:nvPr/>
        </p:nvSpPr>
        <p:spPr bwMode="auto">
          <a:xfrm>
            <a:off x="1828800" y="1524002"/>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effectLst>
                <a:outerShdw blurRad="38100" dist="38100" dir="2700000" algn="tl">
                  <a:srgbClr val="C0C0C0"/>
                </a:outerShdw>
              </a:effectLst>
              <a:latin typeface="Comic Sans MS" panose="030F0702030302020204" pitchFamily="66" charset="0"/>
            </a:endParaRPr>
          </a:p>
        </p:txBody>
      </p:sp>
      <p:sp>
        <p:nvSpPr>
          <p:cNvPr id="40970" name="Text Box 10"/>
          <p:cNvSpPr txBox="1">
            <a:spLocks noChangeArrowheads="1"/>
          </p:cNvSpPr>
          <p:nvPr/>
        </p:nvSpPr>
        <p:spPr bwMode="auto">
          <a:xfrm>
            <a:off x="214282" y="228602"/>
            <a:ext cx="5386418"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1" fontAlgn="base">
              <a:spcBef>
                <a:spcPct val="50000"/>
              </a:spcBef>
              <a:spcAft>
                <a:spcPct val="0"/>
              </a:spcAft>
            </a:pPr>
            <a:r>
              <a:rPr lang="en-US" sz="2800" b="1" dirty="0">
                <a:solidFill>
                  <a:srgbClr val="FFFF00"/>
                </a:solidFill>
                <a:latin typeface="Comic Sans MS" panose="030F0702030302020204" pitchFamily="66" charset="0"/>
              </a:rPr>
              <a:t>Acid Suppressing Drugs</a:t>
            </a:r>
          </a:p>
          <a:p>
            <a:pPr rtl="1" fontAlgn="base">
              <a:spcBef>
                <a:spcPct val="50000"/>
              </a:spcBef>
              <a:spcAft>
                <a:spcPct val="0"/>
              </a:spcAft>
            </a:pPr>
            <a:endParaRPr lang="en-US" sz="2800" b="1" dirty="0">
              <a:solidFill>
                <a:srgbClr val="FFFF00"/>
              </a:solidFill>
              <a:latin typeface="Comic Sans MS" panose="030F0702030302020204" pitchFamily="66" charset="0"/>
            </a:endParaRPr>
          </a:p>
          <a:p>
            <a:pPr fontAlgn="base">
              <a:spcBef>
                <a:spcPct val="50000"/>
              </a:spcBef>
              <a:spcAft>
                <a:spcPct val="0"/>
              </a:spcAft>
              <a:buFontTx/>
              <a:buChar char="•"/>
            </a:pPr>
            <a:r>
              <a:rPr lang="en-US" sz="2800" b="1" dirty="0" smtClean="0">
                <a:solidFill>
                  <a:srgbClr val="FFFFFF"/>
                </a:solidFill>
                <a:latin typeface="Comic Sans MS" panose="030F0702030302020204" pitchFamily="66" charset="0"/>
              </a:rPr>
              <a:t>Antacids</a:t>
            </a:r>
          </a:p>
          <a:p>
            <a:pPr rtl="1" fontAlgn="base">
              <a:spcBef>
                <a:spcPct val="50000"/>
              </a:spcBef>
              <a:spcAft>
                <a:spcPct val="0"/>
              </a:spcAft>
            </a:pPr>
            <a:endParaRPr lang="en-US" sz="2800" b="1" dirty="0" smtClean="0">
              <a:solidFill>
                <a:srgbClr val="FFFFFF"/>
              </a:solidFill>
              <a:latin typeface="Comic Sans MS" panose="030F0702030302020204" pitchFamily="66" charset="0"/>
            </a:endParaRPr>
          </a:p>
          <a:p>
            <a:pPr fontAlgn="base">
              <a:spcBef>
                <a:spcPct val="50000"/>
              </a:spcBef>
              <a:spcAft>
                <a:spcPct val="0"/>
              </a:spcAft>
            </a:pPr>
            <a:r>
              <a:rPr lang="en-US" sz="2800" b="1" dirty="0" smtClean="0">
                <a:solidFill>
                  <a:srgbClr val="FFFFFF"/>
                </a:solidFill>
                <a:latin typeface="Comic Sans MS" panose="030F0702030302020204" pitchFamily="66" charset="0"/>
              </a:rPr>
              <a:t>H2 </a:t>
            </a:r>
            <a:r>
              <a:rPr lang="en-US" sz="2800" b="1" dirty="0">
                <a:solidFill>
                  <a:srgbClr val="FFFFFF"/>
                </a:solidFill>
                <a:latin typeface="Comic Sans MS" panose="030F0702030302020204" pitchFamily="66" charset="0"/>
              </a:rPr>
              <a:t>Receptor antagonists</a:t>
            </a:r>
          </a:p>
          <a:p>
            <a:pPr rtl="1" fontAlgn="base">
              <a:spcBef>
                <a:spcPct val="50000"/>
              </a:spcBef>
              <a:spcAft>
                <a:spcPct val="0"/>
              </a:spcAft>
            </a:pPr>
            <a:endParaRPr lang="en-US" sz="2800" b="1" dirty="0">
              <a:solidFill>
                <a:srgbClr val="FFFFFF"/>
              </a:solidFill>
              <a:latin typeface="Comic Sans MS" panose="030F0702030302020204" pitchFamily="66" charset="0"/>
            </a:endParaRPr>
          </a:p>
          <a:p>
            <a:pPr fontAlgn="base">
              <a:spcBef>
                <a:spcPct val="50000"/>
              </a:spcBef>
              <a:spcAft>
                <a:spcPct val="0"/>
              </a:spcAft>
              <a:buFontTx/>
              <a:buChar char="•"/>
            </a:pPr>
            <a:r>
              <a:rPr lang="en-US" sz="2800" b="1" dirty="0">
                <a:solidFill>
                  <a:srgbClr val="FFFFFF"/>
                </a:solidFill>
                <a:latin typeface="Comic Sans MS" panose="030F0702030302020204" pitchFamily="66" charset="0"/>
              </a:rPr>
              <a:t>Proton Pump </a:t>
            </a:r>
          </a:p>
          <a:p>
            <a:pPr rtl="1" fontAlgn="base">
              <a:spcBef>
                <a:spcPct val="50000"/>
              </a:spcBef>
              <a:spcAft>
                <a:spcPct val="0"/>
              </a:spcAft>
            </a:pPr>
            <a:r>
              <a:rPr lang="en-US" sz="2800" b="1" dirty="0">
                <a:solidFill>
                  <a:srgbClr val="FFFFFF"/>
                </a:solidFill>
                <a:latin typeface="Comic Sans MS" panose="030F0702030302020204" pitchFamily="66" charset="0"/>
              </a:rPr>
              <a:t>Inhibitors (PPIs)</a:t>
            </a:r>
          </a:p>
          <a:p>
            <a:pPr rtl="1" fontAlgn="base">
              <a:spcBef>
                <a:spcPct val="50000"/>
              </a:spcBef>
              <a:spcAft>
                <a:spcPct val="0"/>
              </a:spcAft>
            </a:pPr>
            <a:r>
              <a:rPr lang="en-US" sz="2800" b="1" dirty="0">
                <a:solidFill>
                  <a:srgbClr val="FFFFFF"/>
                </a:solidFill>
                <a:latin typeface="Comic Sans MS" panose="030F0702030302020204" pitchFamily="66" charset="0"/>
              </a:rPr>
              <a:t> </a:t>
            </a:r>
          </a:p>
        </p:txBody>
      </p:sp>
      <p:sp>
        <p:nvSpPr>
          <p:cNvPr id="40972" name="Text Box 12"/>
          <p:cNvSpPr txBox="1">
            <a:spLocks noChangeArrowheads="1"/>
          </p:cNvSpPr>
          <p:nvPr/>
        </p:nvSpPr>
        <p:spPr bwMode="auto">
          <a:xfrm>
            <a:off x="4629150" y="2819402"/>
            <a:ext cx="2686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50000"/>
              </a:spcBef>
              <a:spcAft>
                <a:spcPct val="0"/>
              </a:spcAft>
            </a:pPr>
            <a:endParaRPr lang="en-US" sz="2800">
              <a:solidFill>
                <a:srgbClr val="000000"/>
              </a:solidFill>
            </a:endParaRPr>
          </a:p>
        </p:txBody>
      </p:sp>
      <p:sp>
        <p:nvSpPr>
          <p:cNvPr id="40974" name="Text Box 14"/>
          <p:cNvSpPr txBox="1">
            <a:spLocks noChangeArrowheads="1"/>
          </p:cNvSpPr>
          <p:nvPr/>
        </p:nvSpPr>
        <p:spPr bwMode="auto">
          <a:xfrm>
            <a:off x="3857620" y="3626346"/>
            <a:ext cx="442915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1" fontAlgn="base">
              <a:spcBef>
                <a:spcPct val="50000"/>
              </a:spcBef>
              <a:spcAft>
                <a:spcPct val="0"/>
              </a:spcAft>
            </a:pPr>
            <a:r>
              <a:rPr lang="en-US" sz="2400" b="1" dirty="0" err="1">
                <a:solidFill>
                  <a:srgbClr val="FFFFFF"/>
                </a:solidFill>
                <a:effectLst>
                  <a:outerShdw blurRad="38100" dist="38100" dir="2700000" algn="tl">
                    <a:srgbClr val="C0C0C0"/>
                  </a:outerShdw>
                </a:effectLst>
                <a:latin typeface="Comic Sans MS" panose="030F0702030302020204" pitchFamily="66" charset="0"/>
              </a:rPr>
              <a:t>Omeprazole</a:t>
            </a:r>
            <a:r>
              <a:rPr lang="en-US" sz="2400" b="1" dirty="0">
                <a:solidFill>
                  <a:srgbClr val="FFFFFF"/>
                </a:solidFill>
                <a:effectLst>
                  <a:outerShdw blurRad="38100" dist="38100" dir="2700000" algn="tl">
                    <a:srgbClr val="C0C0C0"/>
                  </a:outerShdw>
                </a:effectLst>
                <a:latin typeface="Comic Sans MS" panose="030F0702030302020204" pitchFamily="66" charset="0"/>
              </a:rPr>
              <a:t> </a:t>
            </a:r>
            <a:r>
              <a:rPr lang="en-US" sz="2400" b="1" dirty="0" smtClean="0">
                <a:solidFill>
                  <a:srgbClr val="FFFFFF"/>
                </a:solidFill>
                <a:effectLst>
                  <a:outerShdw blurRad="38100" dist="38100" dir="2700000" algn="tl">
                    <a:srgbClr val="C0C0C0"/>
                  </a:outerShdw>
                </a:effectLst>
                <a:latin typeface="Comic Sans MS" panose="030F0702030302020204" pitchFamily="66" charset="0"/>
              </a:rPr>
              <a:t>      20mg/day</a:t>
            </a:r>
            <a:endParaRPr lang="en-US" sz="2400" b="1" dirty="0">
              <a:solidFill>
                <a:srgbClr val="FFFFFF"/>
              </a:solidFill>
              <a:effectLst>
                <a:outerShdw blurRad="38100" dist="38100" dir="2700000" algn="tl">
                  <a:srgbClr val="C0C0C0"/>
                </a:outerShdw>
              </a:effectLst>
              <a:latin typeface="Comic Sans MS" panose="030F0702030302020204" pitchFamily="66" charset="0"/>
            </a:endParaRPr>
          </a:p>
          <a:p>
            <a:pPr rtl="1" fontAlgn="base">
              <a:spcBef>
                <a:spcPct val="50000"/>
              </a:spcBef>
              <a:spcAft>
                <a:spcPct val="0"/>
              </a:spcAft>
            </a:pPr>
            <a:r>
              <a:rPr lang="en-US" sz="2400" b="1" dirty="0" err="1">
                <a:solidFill>
                  <a:srgbClr val="FFFFFF"/>
                </a:solidFill>
                <a:effectLst>
                  <a:outerShdw blurRad="38100" dist="38100" dir="2700000" algn="tl">
                    <a:srgbClr val="C0C0C0"/>
                  </a:outerShdw>
                </a:effectLst>
                <a:latin typeface="Comic Sans MS" panose="030F0702030302020204" pitchFamily="66" charset="0"/>
              </a:rPr>
              <a:t>Lansoprazole</a:t>
            </a:r>
            <a:r>
              <a:rPr lang="en-US" sz="2400" b="1" dirty="0">
                <a:solidFill>
                  <a:srgbClr val="FFFFFF"/>
                </a:solidFill>
                <a:effectLst>
                  <a:outerShdw blurRad="38100" dist="38100" dir="2700000" algn="tl">
                    <a:srgbClr val="C0C0C0"/>
                  </a:outerShdw>
                </a:effectLst>
                <a:latin typeface="Comic Sans MS" panose="030F0702030302020204" pitchFamily="66" charset="0"/>
              </a:rPr>
              <a:t>      30mg/day</a:t>
            </a:r>
          </a:p>
          <a:p>
            <a:pPr rtl="1" fontAlgn="base">
              <a:spcBef>
                <a:spcPct val="50000"/>
              </a:spcBef>
              <a:spcAft>
                <a:spcPct val="0"/>
              </a:spcAft>
            </a:pPr>
            <a:r>
              <a:rPr lang="en-US" sz="2400" b="1" dirty="0" err="1">
                <a:solidFill>
                  <a:srgbClr val="FFFFFF"/>
                </a:solidFill>
                <a:effectLst>
                  <a:outerShdw blurRad="38100" dist="38100" dir="2700000" algn="tl">
                    <a:srgbClr val="C0C0C0"/>
                  </a:outerShdw>
                </a:effectLst>
                <a:latin typeface="Comic Sans MS" panose="030F0702030302020204" pitchFamily="66" charset="0"/>
              </a:rPr>
              <a:t>Rabiprazole</a:t>
            </a:r>
            <a:r>
              <a:rPr lang="en-US" sz="2400" b="1" dirty="0">
                <a:solidFill>
                  <a:srgbClr val="FFFFFF"/>
                </a:solidFill>
                <a:effectLst>
                  <a:outerShdw blurRad="38100" dist="38100" dir="2700000" algn="tl">
                    <a:srgbClr val="C0C0C0"/>
                  </a:outerShdw>
                </a:effectLst>
                <a:latin typeface="Comic Sans MS" panose="030F0702030302020204" pitchFamily="66" charset="0"/>
              </a:rPr>
              <a:t>       20mg/day</a:t>
            </a:r>
          </a:p>
          <a:p>
            <a:pPr rtl="1" fontAlgn="base">
              <a:spcBef>
                <a:spcPct val="50000"/>
              </a:spcBef>
              <a:spcAft>
                <a:spcPct val="0"/>
              </a:spcAft>
            </a:pPr>
            <a:r>
              <a:rPr lang="en-US" sz="2400" b="1" dirty="0" err="1">
                <a:solidFill>
                  <a:srgbClr val="FFFFFF"/>
                </a:solidFill>
                <a:effectLst>
                  <a:outerShdw blurRad="38100" dist="38100" dir="2700000" algn="tl">
                    <a:srgbClr val="C0C0C0"/>
                  </a:outerShdw>
                </a:effectLst>
                <a:latin typeface="Comic Sans MS" panose="030F0702030302020204" pitchFamily="66" charset="0"/>
              </a:rPr>
              <a:t>Pantoprazole</a:t>
            </a:r>
            <a:r>
              <a:rPr lang="en-US" sz="2400" b="1" dirty="0">
                <a:solidFill>
                  <a:srgbClr val="FFFFFF"/>
                </a:solidFill>
                <a:effectLst>
                  <a:outerShdw blurRad="38100" dist="38100" dir="2700000" algn="tl">
                    <a:srgbClr val="C0C0C0"/>
                  </a:outerShdw>
                </a:effectLst>
                <a:latin typeface="Comic Sans MS" panose="030F0702030302020204" pitchFamily="66" charset="0"/>
              </a:rPr>
              <a:t>      40mg/day</a:t>
            </a:r>
          </a:p>
          <a:p>
            <a:pPr rtl="1" fontAlgn="base">
              <a:spcBef>
                <a:spcPct val="50000"/>
              </a:spcBef>
              <a:spcAft>
                <a:spcPct val="0"/>
              </a:spcAft>
            </a:pPr>
            <a:r>
              <a:rPr lang="en-US" sz="2400" b="1" dirty="0" err="1">
                <a:solidFill>
                  <a:srgbClr val="FFFFFF"/>
                </a:solidFill>
                <a:effectLst>
                  <a:outerShdw blurRad="38100" dist="38100" dir="2700000" algn="tl">
                    <a:srgbClr val="C0C0C0"/>
                  </a:outerShdw>
                </a:effectLst>
                <a:latin typeface="Comic Sans MS" panose="030F0702030302020204" pitchFamily="66" charset="0"/>
              </a:rPr>
              <a:t>Esomeprazole</a:t>
            </a:r>
            <a:r>
              <a:rPr lang="en-US" sz="2400" b="1" dirty="0">
                <a:solidFill>
                  <a:srgbClr val="FFFFFF"/>
                </a:solidFill>
                <a:effectLst>
                  <a:outerShdw blurRad="38100" dist="38100" dir="2700000" algn="tl">
                    <a:srgbClr val="C0C0C0"/>
                  </a:outerShdw>
                </a:effectLst>
                <a:latin typeface="Comic Sans MS" panose="030F0702030302020204" pitchFamily="66" charset="0"/>
              </a:rPr>
              <a:t>     20mg/day </a:t>
            </a:r>
          </a:p>
          <a:p>
            <a:pPr rtl="1" fontAlgn="base">
              <a:spcBef>
                <a:spcPct val="50000"/>
              </a:spcBef>
              <a:spcAft>
                <a:spcPct val="0"/>
              </a:spcAft>
            </a:pPr>
            <a:endParaRPr lang="en-US" sz="2400" b="1" dirty="0">
              <a:solidFill>
                <a:srgbClr val="FFFFFF"/>
              </a:solidFill>
              <a:effectLst>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val="1806156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7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7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71">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40971">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40971">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0971">
                                            <p:txEl>
                                              <p:pRg st="2" end="2"/>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0971">
                                            <p:txEl>
                                              <p:pRg st="3" end="3"/>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0970">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097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973">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973">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973">
                                            <p:txEl>
                                              <p:pRg st="3" end="3"/>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nodeType="clickEffect">
                                  <p:stCondLst>
                                    <p:cond delay="0"/>
                                  </p:stCondLst>
                                  <p:childTnLst>
                                    <p:set>
                                      <p:cBhvr>
                                        <p:cTn id="52" dur="1" fill="hold">
                                          <p:stCondLst>
                                            <p:cond delay="0"/>
                                          </p:stCondLst>
                                        </p:cTn>
                                        <p:tgtEl>
                                          <p:spTgt spid="40973">
                                            <p:txEl>
                                              <p:pRg st="0" end="0"/>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40973">
                                            <p:txEl>
                                              <p:pRg st="1" end="1"/>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0973">
                                            <p:txEl>
                                              <p:pRg st="2" end="2"/>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0973">
                                            <p:txEl>
                                              <p:pRg st="3" end="3"/>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40970">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970">
                                            <p:txEl>
                                              <p:pRg st="7" end="7"/>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40970">
                                            <p:txEl>
                                              <p:pRg st="8" end="8"/>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40974">
                                            <p:txEl>
                                              <p:pRg st="0" end="0"/>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974">
                                            <p:txEl>
                                              <p:pRg st="1" end="1"/>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0974">
                                            <p:txEl>
                                              <p:pRg st="2" end="2"/>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974">
                                            <p:txEl>
                                              <p:pRg st="3" end="3"/>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974">
                                            <p:txEl>
                                              <p:pRg st="4" end="4"/>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xit" presetSubtype="0" fill="hold" nodeType="clickEffect">
                                  <p:stCondLst>
                                    <p:cond delay="0"/>
                                  </p:stCondLst>
                                  <p:childTnLst>
                                    <p:set>
                                      <p:cBhvr>
                                        <p:cTn id="84" dur="1" fill="hold">
                                          <p:stCondLst>
                                            <p:cond delay="0"/>
                                          </p:stCondLst>
                                        </p:cTn>
                                        <p:tgtEl>
                                          <p:spTgt spid="40974">
                                            <p:txEl>
                                              <p:pRg st="0" end="0"/>
                                            </p:txEl>
                                          </p:spTgt>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40974">
                                            <p:txEl>
                                              <p:pRg st="1" end="1"/>
                                            </p:txEl>
                                          </p:spTgt>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40974">
                                            <p:txEl>
                                              <p:pRg st="2" end="2"/>
                                            </p:txEl>
                                          </p:spTgt>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0974">
                                            <p:txEl>
                                              <p:pRg st="3" end="3"/>
                                            </p:txEl>
                                          </p:spTgt>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4097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15148"/>
          </a:xfrm>
          <a:prstGeom prst="rect">
            <a:avLst/>
          </a:prstGeom>
          <a:solidFill>
            <a:srgbClr val="3333CC"/>
          </a:solidFill>
        </p:spPr>
      </p:pic>
      <p:sp>
        <p:nvSpPr>
          <p:cNvPr id="43011" name="Text Box 3"/>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a:solidFill>
                <a:srgbClr val="000000"/>
              </a:solidFill>
            </a:endParaRPr>
          </a:p>
        </p:txBody>
      </p:sp>
      <p:sp>
        <p:nvSpPr>
          <p:cNvPr id="43012" name="Text Box 4"/>
          <p:cNvSpPr txBox="1">
            <a:spLocks noChangeArrowheads="1"/>
          </p:cNvSpPr>
          <p:nvPr/>
        </p:nvSpPr>
        <p:spPr bwMode="auto">
          <a:xfrm>
            <a:off x="357158" y="381002"/>
            <a:ext cx="8001056"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fontAlgn="base">
              <a:spcBef>
                <a:spcPct val="0"/>
              </a:spcBef>
              <a:spcAft>
                <a:spcPct val="0"/>
              </a:spcAft>
            </a:pPr>
            <a:r>
              <a:rPr lang="en-US" sz="3600" b="1" i="1" dirty="0">
                <a:solidFill>
                  <a:srgbClr val="FFFF00"/>
                </a:solidFill>
                <a:effectLst>
                  <a:outerShdw blurRad="38100" dist="38100" dir="2700000" algn="tl">
                    <a:srgbClr val="C0C0C0"/>
                  </a:outerShdw>
                </a:effectLst>
                <a:latin typeface="Comic Sans MS" panose="030F0702030302020204" pitchFamily="66" charset="0"/>
              </a:rPr>
              <a:t>Regimens for Eradication</a:t>
            </a:r>
          </a:p>
          <a:p>
            <a:pPr algn="ctr" rtl="1" fontAlgn="base">
              <a:spcBef>
                <a:spcPct val="0"/>
              </a:spcBef>
              <a:spcAft>
                <a:spcPct val="0"/>
              </a:spcAft>
            </a:pPr>
            <a:r>
              <a:rPr lang="en-US" sz="3600" b="1" i="1" dirty="0">
                <a:solidFill>
                  <a:srgbClr val="FFFF00"/>
                </a:solidFill>
                <a:effectLst>
                  <a:outerShdw blurRad="38100" dist="38100" dir="2700000" algn="tl">
                    <a:srgbClr val="C0C0C0"/>
                  </a:outerShdw>
                </a:effectLst>
                <a:latin typeface="Comic Sans MS" panose="030F0702030302020204" pitchFamily="66" charset="0"/>
              </a:rPr>
              <a:t>Of </a:t>
            </a:r>
            <a:r>
              <a:rPr lang="en-US" sz="3600" b="1" i="1" dirty="0" err="1">
                <a:solidFill>
                  <a:srgbClr val="FFFF00"/>
                </a:solidFill>
                <a:effectLst>
                  <a:outerShdw blurRad="38100" dist="38100" dir="2700000" algn="tl">
                    <a:srgbClr val="C0C0C0"/>
                  </a:outerShdw>
                </a:effectLst>
                <a:latin typeface="Comic Sans MS" panose="030F0702030302020204" pitchFamily="66" charset="0"/>
              </a:rPr>
              <a:t>H.Pylori</a:t>
            </a:r>
            <a:endParaRPr lang="en-US" sz="3600" b="1" i="1" dirty="0">
              <a:solidFill>
                <a:srgbClr val="FFFF00"/>
              </a:solidFill>
              <a:effectLst>
                <a:outerShdw blurRad="38100" dist="38100" dir="2700000" algn="tl">
                  <a:srgbClr val="C0C0C0"/>
                </a:outerShdw>
              </a:effectLst>
              <a:latin typeface="Comic Sans MS" panose="030F0702030302020204" pitchFamily="66" charset="0"/>
            </a:endParaRPr>
          </a:p>
        </p:txBody>
      </p:sp>
      <p:sp>
        <p:nvSpPr>
          <p:cNvPr id="43013" name="Text Box 5"/>
          <p:cNvSpPr txBox="1">
            <a:spLocks noChangeArrowheads="1"/>
          </p:cNvSpPr>
          <p:nvPr/>
        </p:nvSpPr>
        <p:spPr bwMode="auto">
          <a:xfrm>
            <a:off x="1828800" y="1524002"/>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effectLst>
                <a:outerShdw blurRad="38100" dist="38100" dir="2700000" algn="tl">
                  <a:srgbClr val="C0C0C0"/>
                </a:outerShdw>
              </a:effectLst>
              <a:latin typeface="Comic Sans MS" panose="030F0702030302020204" pitchFamily="66" charset="0"/>
            </a:endParaRPr>
          </a:p>
        </p:txBody>
      </p:sp>
      <p:sp>
        <p:nvSpPr>
          <p:cNvPr id="43014" name="Text Box 6"/>
          <p:cNvSpPr txBox="1">
            <a:spLocks noChangeArrowheads="1"/>
          </p:cNvSpPr>
          <p:nvPr/>
        </p:nvSpPr>
        <p:spPr bwMode="auto">
          <a:xfrm>
            <a:off x="1257300" y="1600202"/>
            <a:ext cx="67437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sz="2000" b="1" dirty="0" smtClean="0">
                <a:solidFill>
                  <a:srgbClr val="FFFF00"/>
                </a:solidFill>
                <a:latin typeface="Comic Sans MS" panose="030F0702030302020204" pitchFamily="66" charset="0"/>
              </a:rPr>
              <a:t>Triple Therapy</a:t>
            </a:r>
          </a:p>
          <a:p>
            <a:pPr fontAlgn="base">
              <a:spcBef>
                <a:spcPct val="50000"/>
              </a:spcBef>
              <a:spcAft>
                <a:spcPct val="0"/>
              </a:spcAft>
              <a:buFontTx/>
              <a:buAutoNum type="arabicPeriod"/>
            </a:pPr>
            <a:r>
              <a:rPr lang="en-US" sz="2000" b="1" dirty="0" smtClean="0">
                <a:solidFill>
                  <a:srgbClr val="FFFFFF"/>
                </a:solidFill>
                <a:latin typeface="Comic Sans MS" panose="030F0702030302020204" pitchFamily="66" charset="0"/>
              </a:rPr>
              <a:t>Bismuth Subsalicylate +    -2 tablets </a:t>
            </a:r>
            <a:r>
              <a:rPr lang="en-US" sz="2000" b="1" dirty="0" err="1" smtClean="0">
                <a:solidFill>
                  <a:srgbClr val="FFFFFF"/>
                </a:solidFill>
                <a:latin typeface="Comic Sans MS" panose="030F0702030302020204" pitchFamily="66" charset="0"/>
              </a:rPr>
              <a:t>qid</a:t>
            </a:r>
            <a:endParaRPr lang="en-US" sz="2000" b="1" dirty="0" smtClean="0">
              <a:solidFill>
                <a:srgbClr val="FFFFFF"/>
              </a:solidFill>
              <a:latin typeface="Comic Sans MS" panose="030F0702030302020204" pitchFamily="66" charset="0"/>
            </a:endParaRPr>
          </a:p>
          <a:p>
            <a:pPr fontAlgn="base">
              <a:spcBef>
                <a:spcPct val="50000"/>
              </a:spcBef>
              <a:spcAft>
                <a:spcPct val="0"/>
              </a:spcAft>
            </a:pPr>
            <a:r>
              <a:rPr lang="en-US" sz="2000" b="1" dirty="0" smtClean="0">
                <a:solidFill>
                  <a:srgbClr val="FFFFFF"/>
                </a:solidFill>
                <a:latin typeface="Comic Sans MS" panose="030F0702030302020204" pitchFamily="66" charset="0"/>
              </a:rPr>
              <a:t>    </a:t>
            </a:r>
            <a:r>
              <a:rPr lang="en-US" sz="2000" b="1" dirty="0" err="1" smtClean="0">
                <a:solidFill>
                  <a:srgbClr val="FFFFFF"/>
                </a:solidFill>
                <a:latin typeface="Comic Sans MS" panose="030F0702030302020204" pitchFamily="66" charset="0"/>
              </a:rPr>
              <a:t>Metronidazole</a:t>
            </a:r>
            <a:r>
              <a:rPr lang="en-US" sz="2000" b="1" dirty="0" smtClean="0">
                <a:solidFill>
                  <a:srgbClr val="FFFFFF"/>
                </a:solidFill>
                <a:latin typeface="Comic Sans MS" panose="030F0702030302020204" pitchFamily="66" charset="0"/>
              </a:rPr>
              <a:t> +           -250mg </a:t>
            </a:r>
            <a:r>
              <a:rPr lang="en-US" sz="2000" b="1" dirty="0" err="1" smtClean="0">
                <a:solidFill>
                  <a:srgbClr val="FFFFFF"/>
                </a:solidFill>
                <a:latin typeface="Comic Sans MS" panose="030F0702030302020204" pitchFamily="66" charset="0"/>
              </a:rPr>
              <a:t>qid</a:t>
            </a:r>
            <a:endParaRPr lang="en-US" sz="2000" b="1" dirty="0" smtClean="0">
              <a:solidFill>
                <a:srgbClr val="FFFFFF"/>
              </a:solidFill>
              <a:latin typeface="Comic Sans MS" panose="030F0702030302020204" pitchFamily="66" charset="0"/>
            </a:endParaRPr>
          </a:p>
          <a:p>
            <a:pPr fontAlgn="base">
              <a:spcBef>
                <a:spcPct val="50000"/>
              </a:spcBef>
              <a:spcAft>
                <a:spcPct val="0"/>
              </a:spcAft>
            </a:pPr>
            <a:r>
              <a:rPr lang="en-US" sz="2000" b="1" dirty="0" smtClean="0">
                <a:solidFill>
                  <a:srgbClr val="FFFFFF"/>
                </a:solidFill>
                <a:latin typeface="Comic Sans MS" panose="030F0702030302020204" pitchFamily="66" charset="0"/>
              </a:rPr>
              <a:t>    Tetracycline               -500mg </a:t>
            </a:r>
            <a:r>
              <a:rPr lang="en-US" sz="2000" b="1" dirty="0" err="1" smtClean="0">
                <a:solidFill>
                  <a:srgbClr val="FFFFFF"/>
                </a:solidFill>
                <a:latin typeface="Comic Sans MS" panose="030F0702030302020204" pitchFamily="66" charset="0"/>
              </a:rPr>
              <a:t>qid</a:t>
            </a:r>
            <a:endParaRPr lang="en-US" sz="2000" b="1" dirty="0" smtClean="0">
              <a:solidFill>
                <a:srgbClr val="FFFFFF"/>
              </a:solidFill>
              <a:latin typeface="Comic Sans MS" panose="030F0702030302020204" pitchFamily="66" charset="0"/>
            </a:endParaRPr>
          </a:p>
          <a:p>
            <a:pPr fontAlgn="base">
              <a:spcBef>
                <a:spcPct val="50000"/>
              </a:spcBef>
              <a:spcAft>
                <a:spcPct val="0"/>
              </a:spcAft>
            </a:pPr>
            <a:r>
              <a:rPr lang="en-US" sz="2000" b="1" dirty="0" smtClean="0">
                <a:solidFill>
                  <a:srgbClr val="FFFFFF"/>
                </a:solidFill>
                <a:latin typeface="Comic Sans MS" panose="030F0702030302020204" pitchFamily="66" charset="0"/>
              </a:rPr>
              <a:t>2 . Ranitidine Bismuth Citrate +       -400mg bid </a:t>
            </a:r>
          </a:p>
          <a:p>
            <a:pPr fontAlgn="base">
              <a:spcBef>
                <a:spcPct val="50000"/>
              </a:spcBef>
              <a:spcAft>
                <a:spcPct val="0"/>
              </a:spcAft>
            </a:pPr>
            <a:r>
              <a:rPr lang="en-US" sz="2000" b="1" dirty="0" smtClean="0">
                <a:solidFill>
                  <a:srgbClr val="FFFFFF"/>
                </a:solidFill>
                <a:latin typeface="Comic Sans MS" panose="030F0702030302020204" pitchFamily="66" charset="0"/>
              </a:rPr>
              <a:t>     Tetracycline +                      -500mg bid</a:t>
            </a:r>
          </a:p>
          <a:p>
            <a:pPr algn="r" rtl="1" fontAlgn="base">
              <a:spcBef>
                <a:spcPct val="50000"/>
              </a:spcBef>
              <a:spcAft>
                <a:spcPct val="0"/>
              </a:spcAft>
            </a:pPr>
            <a:r>
              <a:rPr lang="en-US" sz="2000" b="1" dirty="0" smtClean="0">
                <a:solidFill>
                  <a:srgbClr val="FFFFFF"/>
                </a:solidFill>
                <a:latin typeface="Comic Sans MS" panose="030F0702030302020204" pitchFamily="66" charset="0"/>
              </a:rPr>
              <a:t>     </a:t>
            </a:r>
            <a:r>
              <a:rPr lang="en-US" sz="2000" b="1" dirty="0" err="1">
                <a:solidFill>
                  <a:srgbClr val="FFFFFF"/>
                </a:solidFill>
                <a:latin typeface="Comic Sans MS" panose="030F0702030302020204" pitchFamily="66" charset="0"/>
              </a:rPr>
              <a:t>Clarithromycin</a:t>
            </a:r>
            <a:r>
              <a:rPr lang="en-US" sz="2000" b="1" dirty="0">
                <a:solidFill>
                  <a:srgbClr val="FFFFFF"/>
                </a:solidFill>
                <a:latin typeface="Comic Sans MS" panose="030F0702030302020204" pitchFamily="66" charset="0"/>
              </a:rPr>
              <a:t> / </a:t>
            </a:r>
            <a:r>
              <a:rPr lang="en-US" sz="2000" b="1" dirty="0" err="1">
                <a:solidFill>
                  <a:srgbClr val="FFFFFF"/>
                </a:solidFill>
                <a:latin typeface="Comic Sans MS" panose="030F0702030302020204" pitchFamily="66" charset="0"/>
              </a:rPr>
              <a:t>Metronidazole</a:t>
            </a:r>
            <a:r>
              <a:rPr lang="en-US" sz="2000" b="1" dirty="0">
                <a:solidFill>
                  <a:srgbClr val="FFFFFF"/>
                </a:solidFill>
                <a:latin typeface="Comic Sans MS" panose="030F0702030302020204" pitchFamily="66" charset="0"/>
              </a:rPr>
              <a:t>   -500mg bid</a:t>
            </a:r>
          </a:p>
          <a:p>
            <a:pPr algn="r" rtl="1" fontAlgn="base">
              <a:spcBef>
                <a:spcPct val="50000"/>
              </a:spcBef>
              <a:spcAft>
                <a:spcPct val="0"/>
              </a:spcAft>
            </a:pPr>
            <a:r>
              <a:rPr lang="en-US" sz="2800" b="1" dirty="0" smtClean="0">
                <a:solidFill>
                  <a:srgbClr val="FFFFFF"/>
                </a:solidFill>
                <a:latin typeface="Comic Sans MS" panose="030F0702030302020204" pitchFamily="66" charset="0"/>
              </a:rPr>
              <a:t> </a:t>
            </a:r>
            <a:endParaRPr lang="en-US" sz="2800" b="1"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270640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0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28"/>
            <a:ext cx="8786842" cy="5857892"/>
          </a:xfrm>
          <a:prstGeom prst="rect">
            <a:avLst/>
          </a:prstGeom>
          <a:solidFill>
            <a:srgbClr val="3333CC"/>
          </a:solidFill>
        </p:spPr>
      </p:pic>
      <p:sp>
        <p:nvSpPr>
          <p:cNvPr id="47107" name="Text Box 3"/>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a:solidFill>
                <a:srgbClr val="000000"/>
              </a:solidFill>
            </a:endParaRPr>
          </a:p>
        </p:txBody>
      </p:sp>
      <p:sp>
        <p:nvSpPr>
          <p:cNvPr id="47109" name="Text Box 5"/>
          <p:cNvSpPr txBox="1">
            <a:spLocks noChangeArrowheads="1"/>
          </p:cNvSpPr>
          <p:nvPr/>
        </p:nvSpPr>
        <p:spPr bwMode="auto">
          <a:xfrm>
            <a:off x="1828800" y="1524002"/>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effectLst>
                <a:outerShdw blurRad="38100" dist="38100" dir="2700000" algn="tl">
                  <a:srgbClr val="C0C0C0"/>
                </a:outerShdw>
              </a:effectLst>
              <a:latin typeface="Comic Sans MS" panose="030F0702030302020204" pitchFamily="66" charset="0"/>
            </a:endParaRPr>
          </a:p>
        </p:txBody>
      </p:sp>
      <p:sp>
        <p:nvSpPr>
          <p:cNvPr id="47111" name="Text Box 7"/>
          <p:cNvSpPr txBox="1">
            <a:spLocks noChangeArrowheads="1"/>
          </p:cNvSpPr>
          <p:nvPr/>
        </p:nvSpPr>
        <p:spPr bwMode="auto">
          <a:xfrm>
            <a:off x="214282" y="381002"/>
            <a:ext cx="8501122"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fontAlgn="base">
              <a:spcBef>
                <a:spcPct val="0"/>
              </a:spcBef>
              <a:spcAft>
                <a:spcPct val="0"/>
              </a:spcAft>
            </a:pPr>
            <a:r>
              <a:rPr lang="en-US" sz="3600" b="1" i="1" dirty="0">
                <a:solidFill>
                  <a:srgbClr val="FFFF00"/>
                </a:solidFill>
                <a:effectLst>
                  <a:outerShdw blurRad="38100" dist="38100" dir="2700000" algn="tl">
                    <a:srgbClr val="C0C0C0"/>
                  </a:outerShdw>
                </a:effectLst>
                <a:latin typeface="Comic Sans MS" panose="030F0702030302020204" pitchFamily="66" charset="0"/>
              </a:rPr>
              <a:t>Regimens for Eradication</a:t>
            </a:r>
          </a:p>
          <a:p>
            <a:pPr algn="ctr" rtl="1" fontAlgn="base">
              <a:spcBef>
                <a:spcPct val="0"/>
              </a:spcBef>
              <a:spcAft>
                <a:spcPct val="0"/>
              </a:spcAft>
            </a:pPr>
            <a:r>
              <a:rPr lang="en-US" sz="3600" b="1" i="1" dirty="0">
                <a:solidFill>
                  <a:srgbClr val="FFFF00"/>
                </a:solidFill>
                <a:effectLst>
                  <a:outerShdw blurRad="38100" dist="38100" dir="2700000" algn="tl">
                    <a:srgbClr val="C0C0C0"/>
                  </a:outerShdw>
                </a:effectLst>
                <a:latin typeface="Comic Sans MS" panose="030F0702030302020204" pitchFamily="66" charset="0"/>
              </a:rPr>
              <a:t>Of </a:t>
            </a:r>
            <a:r>
              <a:rPr lang="en-US" sz="3600" b="1" i="1" dirty="0" err="1">
                <a:solidFill>
                  <a:srgbClr val="FFFF00"/>
                </a:solidFill>
                <a:effectLst>
                  <a:outerShdw blurRad="38100" dist="38100" dir="2700000" algn="tl">
                    <a:srgbClr val="C0C0C0"/>
                  </a:outerShdw>
                </a:effectLst>
                <a:latin typeface="Comic Sans MS" panose="030F0702030302020204" pitchFamily="66" charset="0"/>
              </a:rPr>
              <a:t>H.Pylori</a:t>
            </a:r>
            <a:endParaRPr lang="en-US" sz="3600" b="1" i="1" dirty="0">
              <a:solidFill>
                <a:srgbClr val="FFFF00"/>
              </a:solidFill>
              <a:effectLst>
                <a:outerShdw blurRad="38100" dist="38100" dir="2700000" algn="tl">
                  <a:srgbClr val="C0C0C0"/>
                </a:outerShdw>
              </a:effectLst>
              <a:latin typeface="Comic Sans MS" panose="030F0702030302020204" pitchFamily="66" charset="0"/>
            </a:endParaRPr>
          </a:p>
        </p:txBody>
      </p:sp>
      <p:sp>
        <p:nvSpPr>
          <p:cNvPr id="47112" name="Text Box 8"/>
          <p:cNvSpPr txBox="1">
            <a:spLocks noChangeArrowheads="1"/>
          </p:cNvSpPr>
          <p:nvPr/>
        </p:nvSpPr>
        <p:spPr bwMode="auto">
          <a:xfrm>
            <a:off x="142844" y="2133602"/>
            <a:ext cx="864399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a:solidFill>
                  <a:srgbClr val="FFFFFF"/>
                </a:solidFill>
                <a:latin typeface="Comic Sans MS" panose="030F0702030302020204" pitchFamily="66" charset="0"/>
              </a:rPr>
              <a:t>3. </a:t>
            </a:r>
            <a:r>
              <a:rPr lang="en-US" sz="2800" b="1" dirty="0" err="1">
                <a:solidFill>
                  <a:srgbClr val="FFFFFF"/>
                </a:solidFill>
                <a:latin typeface="Comic Sans MS" panose="030F0702030302020204" pitchFamily="66" charset="0"/>
              </a:rPr>
              <a:t>Omeprazole</a:t>
            </a:r>
            <a:r>
              <a:rPr lang="en-US" sz="2800" b="1" dirty="0">
                <a:solidFill>
                  <a:srgbClr val="FFFFFF"/>
                </a:solidFill>
                <a:latin typeface="Comic Sans MS" panose="030F0702030302020204" pitchFamily="66" charset="0"/>
              </a:rPr>
              <a:t> +                - 20mg bid</a:t>
            </a:r>
          </a:p>
          <a:p>
            <a:pPr fontAlgn="base">
              <a:spcBef>
                <a:spcPct val="50000"/>
              </a:spcBef>
              <a:spcAft>
                <a:spcPct val="0"/>
              </a:spcAft>
            </a:pPr>
            <a:r>
              <a:rPr lang="en-US" sz="2800" b="1" dirty="0">
                <a:solidFill>
                  <a:srgbClr val="FFFFFF"/>
                </a:solidFill>
                <a:latin typeface="Comic Sans MS" panose="030F0702030302020204" pitchFamily="66" charset="0"/>
              </a:rPr>
              <a:t>   </a:t>
            </a:r>
            <a:r>
              <a:rPr lang="en-US" sz="2800" b="1" dirty="0" err="1">
                <a:solidFill>
                  <a:srgbClr val="FFFFFF"/>
                </a:solidFill>
                <a:latin typeface="Comic Sans MS" panose="030F0702030302020204" pitchFamily="66" charset="0"/>
              </a:rPr>
              <a:t>Claithromycin</a:t>
            </a:r>
            <a:r>
              <a:rPr lang="en-US" sz="2800" b="1" dirty="0">
                <a:solidFill>
                  <a:srgbClr val="FFFFFF"/>
                </a:solidFill>
                <a:latin typeface="Comic Sans MS" panose="030F0702030302020204" pitchFamily="66" charset="0"/>
              </a:rPr>
              <a:t> +              -250/500mg bid</a:t>
            </a:r>
          </a:p>
          <a:p>
            <a:pPr fontAlgn="base">
              <a:spcBef>
                <a:spcPct val="50000"/>
              </a:spcBef>
              <a:spcAft>
                <a:spcPct val="0"/>
              </a:spcAft>
            </a:pPr>
            <a:r>
              <a:rPr lang="en-US" sz="2800" b="1" dirty="0">
                <a:solidFill>
                  <a:srgbClr val="FFFFFF"/>
                </a:solidFill>
                <a:latin typeface="Comic Sans MS" panose="030F0702030302020204" pitchFamily="66" charset="0"/>
              </a:rPr>
              <a:t>   </a:t>
            </a:r>
            <a:r>
              <a:rPr lang="en-US" sz="2800" b="1" dirty="0" err="1">
                <a:solidFill>
                  <a:srgbClr val="FFFFFF"/>
                </a:solidFill>
                <a:latin typeface="Comic Sans MS" panose="030F0702030302020204" pitchFamily="66" charset="0"/>
              </a:rPr>
              <a:t>Metronidazole</a:t>
            </a:r>
            <a:r>
              <a:rPr lang="en-US" sz="2800" b="1" dirty="0">
                <a:solidFill>
                  <a:srgbClr val="FFFFFF"/>
                </a:solidFill>
                <a:latin typeface="Comic Sans MS" panose="030F0702030302020204" pitchFamily="66" charset="0"/>
              </a:rPr>
              <a:t> /              -500mg bid</a:t>
            </a:r>
          </a:p>
          <a:p>
            <a:pPr fontAlgn="base">
              <a:spcBef>
                <a:spcPct val="50000"/>
              </a:spcBef>
              <a:spcAft>
                <a:spcPct val="0"/>
              </a:spcAft>
            </a:pPr>
            <a:r>
              <a:rPr lang="en-US" sz="2800" b="1" dirty="0">
                <a:solidFill>
                  <a:srgbClr val="FFFFFF"/>
                </a:solidFill>
                <a:latin typeface="Comic Sans MS" panose="030F0702030302020204" pitchFamily="66" charset="0"/>
              </a:rPr>
              <a:t>   Amoxicillin                    - 1gm bid</a:t>
            </a:r>
          </a:p>
          <a:p>
            <a:pPr fontAlgn="base">
              <a:spcBef>
                <a:spcPct val="50000"/>
              </a:spcBef>
              <a:spcAft>
                <a:spcPct val="0"/>
              </a:spcAft>
            </a:pPr>
            <a:r>
              <a:rPr lang="en-US" sz="2800" b="1" dirty="0">
                <a:solidFill>
                  <a:srgbClr val="FFFFFF"/>
                </a:solidFill>
                <a:latin typeface="Comic Sans MS" panose="030F0702030302020204" pitchFamily="66" charset="0"/>
              </a:rPr>
              <a:t>  </a:t>
            </a:r>
          </a:p>
        </p:txBody>
      </p:sp>
    </p:spTree>
    <p:extLst>
      <p:ext uri="{BB962C8B-B14F-4D97-AF65-F5344CB8AC3E}">
        <p14:creationId xmlns:p14="http://schemas.microsoft.com/office/powerpoint/2010/main" val="111612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1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1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972300" cy="7010400"/>
          </a:xfrm>
          <a:prstGeom prst="rect">
            <a:avLst/>
          </a:prstGeom>
          <a:solidFill>
            <a:srgbClr val="3333CC"/>
          </a:solidFill>
        </p:spPr>
      </p:pic>
      <p:sp>
        <p:nvSpPr>
          <p:cNvPr id="41987" name="Text Box 3"/>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latin typeface="Comic Sans MS" panose="030F0702030302020204" pitchFamily="66" charset="0"/>
            </a:endParaRPr>
          </a:p>
        </p:txBody>
      </p:sp>
      <p:sp>
        <p:nvSpPr>
          <p:cNvPr id="41989" name="Text Box 5"/>
          <p:cNvSpPr txBox="1">
            <a:spLocks noChangeArrowheads="1"/>
          </p:cNvSpPr>
          <p:nvPr/>
        </p:nvSpPr>
        <p:spPr bwMode="auto">
          <a:xfrm>
            <a:off x="1828800" y="1524002"/>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effectLst>
                <a:outerShdw blurRad="38100" dist="38100" dir="2700000" algn="tl">
                  <a:srgbClr val="C0C0C0"/>
                </a:outerShdw>
              </a:effectLst>
              <a:latin typeface="Comic Sans MS" panose="030F0702030302020204" pitchFamily="66" charset="0"/>
            </a:endParaRPr>
          </a:p>
        </p:txBody>
      </p:sp>
      <p:sp>
        <p:nvSpPr>
          <p:cNvPr id="41990" name="Text Box 6"/>
          <p:cNvSpPr txBox="1">
            <a:spLocks noChangeArrowheads="1"/>
          </p:cNvSpPr>
          <p:nvPr/>
        </p:nvSpPr>
        <p:spPr bwMode="auto">
          <a:xfrm>
            <a:off x="1485900" y="228602"/>
            <a:ext cx="485775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50000"/>
              </a:spcBef>
              <a:spcAft>
                <a:spcPct val="0"/>
              </a:spcAft>
            </a:pPr>
            <a:r>
              <a:rPr lang="en-US" sz="2800" b="1" dirty="0">
                <a:solidFill>
                  <a:srgbClr val="FFFF00"/>
                </a:solidFill>
                <a:latin typeface="Comic Sans MS" panose="030F0702030302020204" pitchFamily="66" charset="0"/>
              </a:rPr>
              <a:t>Mucosal Protective Agents</a:t>
            </a:r>
          </a:p>
          <a:p>
            <a:pPr algn="r" rtl="1" fontAlgn="base">
              <a:spcBef>
                <a:spcPct val="50000"/>
              </a:spcBef>
              <a:spcAft>
                <a:spcPct val="0"/>
              </a:spcAft>
            </a:pPr>
            <a:endParaRPr lang="en-US" sz="2800" b="1" dirty="0">
              <a:solidFill>
                <a:srgbClr val="FFFF00"/>
              </a:solidFill>
              <a:latin typeface="Comic Sans MS" panose="030F0702030302020204" pitchFamily="66" charset="0"/>
            </a:endParaRPr>
          </a:p>
          <a:p>
            <a:pPr fontAlgn="base">
              <a:spcBef>
                <a:spcPct val="50000"/>
              </a:spcBef>
              <a:spcAft>
                <a:spcPct val="0"/>
              </a:spcAft>
              <a:buFontTx/>
              <a:buChar char="•"/>
            </a:pPr>
            <a:r>
              <a:rPr lang="en-US" sz="2800" b="1" dirty="0" err="1">
                <a:solidFill>
                  <a:srgbClr val="FFFFFF"/>
                </a:solidFill>
                <a:latin typeface="Comic Sans MS" panose="030F0702030302020204" pitchFamily="66" charset="0"/>
              </a:rPr>
              <a:t>Sucralfate</a:t>
            </a:r>
            <a:endParaRPr lang="en-US" sz="2800" b="1" dirty="0">
              <a:solidFill>
                <a:srgbClr val="FFFFFF"/>
              </a:solidFill>
              <a:latin typeface="Comic Sans MS" panose="030F0702030302020204" pitchFamily="66" charset="0"/>
            </a:endParaRPr>
          </a:p>
          <a:p>
            <a:pPr fontAlgn="base">
              <a:spcBef>
                <a:spcPct val="50000"/>
              </a:spcBef>
              <a:spcAft>
                <a:spcPct val="0"/>
              </a:spcAft>
            </a:pPr>
            <a:endParaRPr lang="en-US" sz="2800" b="1" dirty="0">
              <a:solidFill>
                <a:srgbClr val="FFFFFF"/>
              </a:solidFill>
              <a:latin typeface="Comic Sans MS" panose="030F0702030302020204" pitchFamily="66" charset="0"/>
            </a:endParaRPr>
          </a:p>
          <a:p>
            <a:pPr fontAlgn="base">
              <a:spcBef>
                <a:spcPct val="50000"/>
              </a:spcBef>
              <a:spcAft>
                <a:spcPct val="0"/>
              </a:spcAft>
              <a:buFontTx/>
              <a:buChar char="•"/>
            </a:pPr>
            <a:r>
              <a:rPr lang="en-US" sz="2800" b="1" dirty="0">
                <a:solidFill>
                  <a:srgbClr val="FFFFFF"/>
                </a:solidFill>
                <a:latin typeface="Comic Sans MS" panose="030F0702030302020204" pitchFamily="66" charset="0"/>
              </a:rPr>
              <a:t>Prostaglandin Analogue</a:t>
            </a:r>
          </a:p>
          <a:p>
            <a:pPr fontAlgn="base">
              <a:spcBef>
                <a:spcPct val="50000"/>
              </a:spcBef>
              <a:spcAft>
                <a:spcPct val="0"/>
              </a:spcAft>
            </a:pPr>
            <a:endParaRPr lang="en-US" sz="2800" b="1" dirty="0">
              <a:solidFill>
                <a:srgbClr val="FFFFFF"/>
              </a:solidFill>
              <a:latin typeface="Comic Sans MS" panose="030F0702030302020204" pitchFamily="66" charset="0"/>
            </a:endParaRPr>
          </a:p>
          <a:p>
            <a:pPr fontAlgn="base">
              <a:spcBef>
                <a:spcPct val="50000"/>
              </a:spcBef>
              <a:spcAft>
                <a:spcPct val="0"/>
              </a:spcAft>
              <a:buFontTx/>
              <a:buChar char="•"/>
            </a:pPr>
            <a:r>
              <a:rPr lang="en-US" sz="2800" b="1" dirty="0">
                <a:solidFill>
                  <a:srgbClr val="FFFFFF"/>
                </a:solidFill>
                <a:latin typeface="Comic Sans MS" panose="030F0702030302020204" pitchFamily="66" charset="0"/>
              </a:rPr>
              <a:t>Bismuth Containing Compounds</a:t>
            </a:r>
          </a:p>
          <a:p>
            <a:pPr algn="r" rtl="1" fontAlgn="base">
              <a:spcBef>
                <a:spcPct val="50000"/>
              </a:spcBef>
              <a:spcAft>
                <a:spcPct val="0"/>
              </a:spcAft>
              <a:buFontTx/>
              <a:buChar char="•"/>
            </a:pPr>
            <a:endParaRPr lang="en-US" sz="2800" b="1" dirty="0">
              <a:solidFill>
                <a:srgbClr val="FFFFFF"/>
              </a:solidFill>
              <a:latin typeface="Comic Sans MS" panose="030F0702030302020204" pitchFamily="66" charset="0"/>
            </a:endParaRPr>
          </a:p>
          <a:p>
            <a:pPr algn="r" rtl="1" fontAlgn="base">
              <a:spcBef>
                <a:spcPct val="50000"/>
              </a:spcBef>
              <a:spcAft>
                <a:spcPct val="0"/>
              </a:spcAft>
            </a:pPr>
            <a:endParaRPr lang="en-US" sz="2800" b="1" dirty="0">
              <a:solidFill>
                <a:srgbClr val="FFFFFF"/>
              </a:solidFill>
              <a:latin typeface="Comic Sans MS" panose="030F0702030302020204" pitchFamily="66" charset="0"/>
            </a:endParaRPr>
          </a:p>
        </p:txBody>
      </p:sp>
      <p:sp>
        <p:nvSpPr>
          <p:cNvPr id="41991" name="Text Box 7"/>
          <p:cNvSpPr txBox="1">
            <a:spLocks noChangeArrowheads="1"/>
          </p:cNvSpPr>
          <p:nvPr/>
        </p:nvSpPr>
        <p:spPr bwMode="auto">
          <a:xfrm>
            <a:off x="3486150" y="1524002"/>
            <a:ext cx="5657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dirty="0">
                <a:solidFill>
                  <a:srgbClr val="FFFFFF"/>
                </a:solidFill>
                <a:latin typeface="Comic Sans MS" panose="030F0702030302020204" pitchFamily="66" charset="0"/>
              </a:rPr>
              <a:t>-</a:t>
            </a:r>
            <a:r>
              <a:rPr lang="en-US" sz="2800" b="1" dirty="0" err="1">
                <a:solidFill>
                  <a:srgbClr val="FFFFFF"/>
                </a:solidFill>
                <a:latin typeface="Comic Sans MS" panose="030F0702030302020204" pitchFamily="66" charset="0"/>
              </a:rPr>
              <a:t>Sucralfate</a:t>
            </a:r>
            <a:r>
              <a:rPr lang="en-US" sz="2800" b="1" dirty="0">
                <a:solidFill>
                  <a:srgbClr val="FFFFFF"/>
                </a:solidFill>
                <a:latin typeface="Comic Sans MS" panose="030F0702030302020204" pitchFamily="66" charset="0"/>
              </a:rPr>
              <a:t> – 1gm </a:t>
            </a:r>
            <a:r>
              <a:rPr lang="en-US" sz="2800" b="1" dirty="0" err="1">
                <a:solidFill>
                  <a:srgbClr val="FFFFFF"/>
                </a:solidFill>
                <a:latin typeface="Comic Sans MS" panose="030F0702030302020204" pitchFamily="66" charset="0"/>
              </a:rPr>
              <a:t>qid</a:t>
            </a:r>
            <a:endParaRPr lang="en-US" sz="2800" b="1" dirty="0">
              <a:solidFill>
                <a:srgbClr val="FFFFFF"/>
              </a:solidFill>
              <a:latin typeface="Comic Sans MS" panose="030F0702030302020204" pitchFamily="66" charset="0"/>
            </a:endParaRPr>
          </a:p>
        </p:txBody>
      </p:sp>
      <p:sp>
        <p:nvSpPr>
          <p:cNvPr id="41992" name="Text Box 8"/>
          <p:cNvSpPr txBox="1">
            <a:spLocks noChangeArrowheads="1"/>
          </p:cNvSpPr>
          <p:nvPr/>
        </p:nvSpPr>
        <p:spPr bwMode="auto">
          <a:xfrm>
            <a:off x="1714480" y="3357562"/>
            <a:ext cx="5000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b="1" dirty="0">
                <a:solidFill>
                  <a:srgbClr val="FFFFFF"/>
                </a:solidFill>
                <a:latin typeface="Comic Sans MS" panose="030F0702030302020204" pitchFamily="66" charset="0"/>
              </a:rPr>
              <a:t>-</a:t>
            </a:r>
            <a:r>
              <a:rPr lang="en-US" sz="2800" b="1" dirty="0" err="1">
                <a:solidFill>
                  <a:srgbClr val="FFFFFF"/>
                </a:solidFill>
                <a:latin typeface="Comic Sans MS" panose="030F0702030302020204" pitchFamily="66" charset="0"/>
              </a:rPr>
              <a:t>Misoprostol</a:t>
            </a:r>
            <a:r>
              <a:rPr lang="en-US" sz="2800" b="1" dirty="0">
                <a:solidFill>
                  <a:srgbClr val="FFFFFF"/>
                </a:solidFill>
                <a:latin typeface="Comic Sans MS" panose="030F0702030302020204" pitchFamily="66" charset="0"/>
              </a:rPr>
              <a:t> - 200</a:t>
            </a:r>
            <a:r>
              <a:rPr lang="el-GR" sz="2800" b="1" dirty="0">
                <a:solidFill>
                  <a:srgbClr val="FFFFFF"/>
                </a:solidFill>
                <a:latin typeface="Comic Sans MS" panose="030F0702030302020204" pitchFamily="66" charset="0"/>
                <a:cs typeface="Arial" panose="020B0604020202020204" pitchFamily="34" charset="0"/>
              </a:rPr>
              <a:t>μ</a:t>
            </a:r>
            <a:r>
              <a:rPr lang="en-US" sz="2800" b="1" dirty="0">
                <a:solidFill>
                  <a:srgbClr val="FFFFFF"/>
                </a:solidFill>
                <a:latin typeface="Comic Sans MS" panose="030F0702030302020204" pitchFamily="66" charset="0"/>
                <a:cs typeface="Arial" panose="020B0604020202020204" pitchFamily="34" charset="0"/>
              </a:rPr>
              <a:t>g </a:t>
            </a:r>
            <a:r>
              <a:rPr lang="en-US" sz="2800" b="1" dirty="0" err="1">
                <a:solidFill>
                  <a:srgbClr val="FFFFFF"/>
                </a:solidFill>
                <a:latin typeface="Comic Sans MS" panose="030F0702030302020204" pitchFamily="66" charset="0"/>
                <a:cs typeface="Arial" panose="020B0604020202020204" pitchFamily="34" charset="0"/>
              </a:rPr>
              <a:t>qid</a:t>
            </a:r>
            <a:endParaRPr lang="el-GR" sz="2800" b="1" dirty="0">
              <a:solidFill>
                <a:srgbClr val="FFFFFF"/>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578404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199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90">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41992">
                                            <p:txEl>
                                              <p:pRg st="0" end="0"/>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9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15148"/>
          </a:xfrm>
          <a:prstGeom prst="rect">
            <a:avLst/>
          </a:prstGeom>
          <a:solidFill>
            <a:srgbClr val="3333CC"/>
          </a:solidFill>
        </p:spPr>
      </p:pic>
      <p:sp>
        <p:nvSpPr>
          <p:cNvPr id="48131" name="Text Box 3"/>
          <p:cNvSpPr txBox="1">
            <a:spLocks noChangeArrowheads="1"/>
          </p:cNvSpPr>
          <p:nvPr/>
        </p:nvSpPr>
        <p:spPr bwMode="auto">
          <a:xfrm>
            <a:off x="4331495" y="-239713"/>
            <a:ext cx="469106"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a:solidFill>
                <a:srgbClr val="000000"/>
              </a:solidFill>
            </a:endParaRPr>
          </a:p>
        </p:txBody>
      </p:sp>
      <p:sp>
        <p:nvSpPr>
          <p:cNvPr id="48133" name="Text Box 5"/>
          <p:cNvSpPr txBox="1">
            <a:spLocks noChangeArrowheads="1"/>
          </p:cNvSpPr>
          <p:nvPr/>
        </p:nvSpPr>
        <p:spPr bwMode="auto">
          <a:xfrm>
            <a:off x="1828800" y="1524002"/>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0"/>
              </a:spcBef>
              <a:spcAft>
                <a:spcPct val="0"/>
              </a:spcAft>
            </a:pPr>
            <a:endParaRPr lang="en-US" sz="2800" b="1">
              <a:solidFill>
                <a:srgbClr val="FFFFFF"/>
              </a:solidFill>
              <a:effectLst>
                <a:outerShdw blurRad="38100" dist="38100" dir="2700000" algn="tl">
                  <a:srgbClr val="C0C0C0"/>
                </a:outerShdw>
              </a:effectLst>
              <a:latin typeface="Comic Sans MS" panose="030F0702030302020204" pitchFamily="66" charset="0"/>
            </a:endParaRPr>
          </a:p>
        </p:txBody>
      </p:sp>
      <p:pic>
        <p:nvPicPr>
          <p:cNvPr id="48134" name="Picture 6" descr="8199_medical_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
            <a:ext cx="3130154" cy="6629400"/>
          </a:xfrm>
          <a:prstGeom prst="rect">
            <a:avLst/>
          </a:prstGeom>
          <a:noFill/>
          <a:extLst>
            <a:ext uri="{909E8E84-426E-40DD-AFC4-6F175D3DCCD1}">
              <a14:hiddenFill xmlns:a14="http://schemas.microsoft.com/office/drawing/2010/main">
                <a:solidFill>
                  <a:srgbClr val="FFFFFF"/>
                </a:solidFill>
              </a14:hiddenFill>
            </a:ext>
          </a:extLst>
        </p:spPr>
      </p:pic>
      <p:sp>
        <p:nvSpPr>
          <p:cNvPr id="48135" name="Text Box 7"/>
          <p:cNvSpPr txBox="1">
            <a:spLocks noChangeArrowheads="1"/>
          </p:cNvSpPr>
          <p:nvPr/>
        </p:nvSpPr>
        <p:spPr bwMode="auto">
          <a:xfrm>
            <a:off x="4714876" y="571480"/>
            <a:ext cx="4071966"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FontTx/>
              <a:buChar char="•"/>
            </a:pPr>
            <a:r>
              <a:rPr lang="en-US" sz="2800" b="1" dirty="0">
                <a:solidFill>
                  <a:srgbClr val="FFFFFF"/>
                </a:solidFill>
                <a:latin typeface="Comic Sans MS" panose="030F0702030302020204" pitchFamily="66" charset="0"/>
              </a:rPr>
              <a:t>Quadruple </a:t>
            </a:r>
            <a:r>
              <a:rPr lang="en-US" sz="2800" b="1" dirty="0" smtClean="0">
                <a:solidFill>
                  <a:srgbClr val="FFFFFF"/>
                </a:solidFill>
                <a:latin typeface="Comic Sans MS" panose="030F0702030302020204" pitchFamily="66" charset="0"/>
              </a:rPr>
              <a:t>therapy?</a:t>
            </a:r>
          </a:p>
          <a:p>
            <a:pPr fontAlgn="base">
              <a:spcBef>
                <a:spcPct val="50000"/>
              </a:spcBef>
              <a:spcAft>
                <a:spcPct val="0"/>
              </a:spcAft>
              <a:buFontTx/>
              <a:buChar char="•"/>
            </a:pPr>
            <a:r>
              <a:rPr lang="en-US" sz="2800" b="1" dirty="0" smtClean="0">
                <a:solidFill>
                  <a:srgbClr val="FFFFFF"/>
                </a:solidFill>
                <a:latin typeface="Comic Sans MS" panose="030F0702030302020204" pitchFamily="66" charset="0"/>
              </a:rPr>
              <a:t>Sequential therapy?</a:t>
            </a:r>
            <a:endParaRPr lang="en-US" sz="2800" b="1" dirty="0">
              <a:solidFill>
                <a:srgbClr val="FFFFFF"/>
              </a:solidFill>
              <a:latin typeface="Comic Sans MS" panose="030F0702030302020204" pitchFamily="66" charset="0"/>
            </a:endParaRPr>
          </a:p>
          <a:p>
            <a:pPr algn="r" rtl="1" fontAlgn="base">
              <a:spcBef>
                <a:spcPct val="50000"/>
              </a:spcBef>
              <a:spcAft>
                <a:spcPct val="0"/>
              </a:spcAft>
              <a:buFontTx/>
              <a:buChar char="•"/>
            </a:pPr>
            <a:endParaRPr lang="en-US" sz="2800" b="1" dirty="0">
              <a:solidFill>
                <a:srgbClr val="FFFFFF"/>
              </a:solidFill>
              <a:latin typeface="Comic Sans MS" panose="030F0702030302020204" pitchFamily="66" charset="0"/>
            </a:endParaRPr>
          </a:p>
          <a:p>
            <a:pPr fontAlgn="base">
              <a:spcBef>
                <a:spcPct val="50000"/>
              </a:spcBef>
              <a:spcAft>
                <a:spcPct val="0"/>
              </a:spcAft>
              <a:buFontTx/>
              <a:buChar char="•"/>
            </a:pPr>
            <a:r>
              <a:rPr lang="en-US" sz="2800" b="1" dirty="0">
                <a:solidFill>
                  <a:srgbClr val="FFFFFF"/>
                </a:solidFill>
                <a:latin typeface="Comic Sans MS" panose="030F0702030302020204" pitchFamily="66" charset="0"/>
              </a:rPr>
              <a:t>Treatment of </a:t>
            </a:r>
            <a:r>
              <a:rPr lang="en-US" sz="2800" b="1" dirty="0" smtClean="0">
                <a:solidFill>
                  <a:srgbClr val="FFFFFF"/>
                </a:solidFill>
                <a:latin typeface="Comic Sans MS" panose="030F0702030302020204" pitchFamily="66" charset="0"/>
              </a:rPr>
              <a:t>complications?</a:t>
            </a:r>
            <a:endParaRPr lang="en-US" sz="2800" b="1" dirty="0">
              <a:solidFill>
                <a:srgbClr val="FFFFFF"/>
              </a:solidFill>
              <a:latin typeface="Comic Sans MS" panose="030F0702030302020204" pitchFamily="66" charset="0"/>
            </a:endParaRPr>
          </a:p>
          <a:p>
            <a:pPr algn="r" rtl="1" fontAlgn="base">
              <a:spcBef>
                <a:spcPct val="50000"/>
              </a:spcBef>
              <a:spcAft>
                <a:spcPct val="0"/>
              </a:spcAft>
            </a:pPr>
            <a:endParaRPr lang="en-US" sz="2800" b="1" dirty="0">
              <a:solidFill>
                <a:srgbClr val="FFFFFF"/>
              </a:solidFill>
              <a:latin typeface="Comic Sans MS" panose="030F0702030302020204" pitchFamily="66" charset="0"/>
            </a:endParaRPr>
          </a:p>
          <a:p>
            <a:pPr fontAlgn="base">
              <a:spcBef>
                <a:spcPct val="50000"/>
              </a:spcBef>
              <a:spcAft>
                <a:spcPct val="0"/>
              </a:spcAft>
              <a:buFontTx/>
              <a:buChar char="•"/>
            </a:pPr>
            <a:r>
              <a:rPr lang="en-US" sz="2800" b="1" dirty="0">
                <a:solidFill>
                  <a:srgbClr val="FFFFFF"/>
                </a:solidFill>
                <a:latin typeface="Comic Sans MS" panose="030F0702030302020204" pitchFamily="66" charset="0"/>
              </a:rPr>
              <a:t>Therapy for </a:t>
            </a:r>
            <a:r>
              <a:rPr lang="en-US" sz="2800" b="1" dirty="0" smtClean="0">
                <a:solidFill>
                  <a:srgbClr val="FFFFFF"/>
                </a:solidFill>
                <a:latin typeface="Comic Sans MS" panose="030F0702030302020204" pitchFamily="66" charset="0"/>
              </a:rPr>
              <a:t>NSAID? </a:t>
            </a:r>
            <a:r>
              <a:rPr lang="en-US" sz="2800" b="1" dirty="0">
                <a:solidFill>
                  <a:srgbClr val="FFFFFF"/>
                </a:solidFill>
                <a:latin typeface="Comic Sans MS" panose="030F0702030302020204" pitchFamily="66" charset="0"/>
              </a:rPr>
              <a:t>injury</a:t>
            </a:r>
          </a:p>
          <a:p>
            <a:pPr algn="r" rtl="1" fontAlgn="base">
              <a:spcBef>
                <a:spcPct val="50000"/>
              </a:spcBef>
              <a:spcAft>
                <a:spcPct val="0"/>
              </a:spcAft>
            </a:pPr>
            <a:endParaRPr lang="en-US" sz="2800" b="1" dirty="0">
              <a:solidFill>
                <a:srgbClr val="FFFFFF"/>
              </a:solidFill>
              <a:latin typeface="Comic Sans MS" panose="030F0702030302020204" pitchFamily="66" charset="0"/>
            </a:endParaRPr>
          </a:p>
          <a:p>
            <a:pPr fontAlgn="base">
              <a:spcBef>
                <a:spcPct val="50000"/>
              </a:spcBef>
              <a:spcAft>
                <a:spcPct val="0"/>
              </a:spcAft>
              <a:buFontTx/>
              <a:buChar char="•"/>
            </a:pPr>
            <a:r>
              <a:rPr lang="en-US" sz="2800" b="1" dirty="0">
                <a:solidFill>
                  <a:srgbClr val="FFFFFF"/>
                </a:solidFill>
                <a:latin typeface="Comic Sans MS" panose="030F0702030302020204" pitchFamily="66" charset="0"/>
              </a:rPr>
              <a:t>Surgical </a:t>
            </a:r>
            <a:r>
              <a:rPr lang="en-US" sz="2800" b="1" dirty="0" smtClean="0">
                <a:solidFill>
                  <a:srgbClr val="FFFFFF"/>
                </a:solidFill>
                <a:latin typeface="Comic Sans MS" panose="030F0702030302020204" pitchFamily="66" charset="0"/>
              </a:rPr>
              <a:t>Therapy!!!!!!</a:t>
            </a:r>
            <a:endParaRPr lang="en-US" sz="2800" b="1" dirty="0">
              <a:solidFill>
                <a:srgbClr val="FFFFFF"/>
              </a:solidFill>
              <a:latin typeface="Comic Sans MS" panose="030F0702030302020204" pitchFamily="66" charset="0"/>
            </a:endParaRPr>
          </a:p>
          <a:p>
            <a:pPr algn="r" rtl="1" fontAlgn="base">
              <a:spcBef>
                <a:spcPct val="50000"/>
              </a:spcBef>
              <a:spcAft>
                <a:spcPct val="0"/>
              </a:spcAft>
            </a:pPr>
            <a:endParaRPr lang="en-US" sz="2800" b="1"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20574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1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0"/>
            <a:ext cx="6615110" cy="6651258"/>
          </a:xfrm>
          <a:prstGeom prst="rect">
            <a:avLst/>
          </a:prstGeom>
          <a:solidFill>
            <a:srgbClr val="3333CC"/>
          </a:solidFill>
        </p:spPr>
      </p:pic>
      <p:sp>
        <p:nvSpPr>
          <p:cNvPr id="4098" name="Rectangle 2"/>
          <p:cNvSpPr>
            <a:spLocks noGrp="1" noChangeArrowheads="1"/>
          </p:cNvSpPr>
          <p:nvPr>
            <p:ph type="title"/>
          </p:nvPr>
        </p:nvSpPr>
        <p:spPr>
          <a:xfrm>
            <a:off x="1714500" y="304800"/>
            <a:ext cx="6115050" cy="685800"/>
          </a:xfrm>
          <a:solidFill>
            <a:schemeClr val="bg1"/>
          </a:solidFill>
        </p:spPr>
        <p:txBody>
          <a:bodyPr>
            <a:normAutofit fontScale="90000"/>
          </a:bodyPr>
          <a:lstStyle/>
          <a:p>
            <a:r>
              <a:rPr lang="en-US" sz="3600" b="1" i="1" dirty="0">
                <a:solidFill>
                  <a:srgbClr val="FFFF00"/>
                </a:solidFill>
                <a:effectLst>
                  <a:outerShdw blurRad="38100" dist="38100" dir="2700000" algn="tl">
                    <a:srgbClr val="C0C0C0"/>
                  </a:outerShdw>
                </a:effectLst>
                <a:latin typeface="Comic Sans MS" panose="030F0702030302020204" pitchFamily="66" charset="0"/>
              </a:rPr>
              <a:t>What is PEPTIC </a:t>
            </a:r>
            <a:r>
              <a:rPr lang="en-US" sz="3600" b="1" i="1" dirty="0" smtClean="0">
                <a:solidFill>
                  <a:srgbClr val="FFFF00"/>
                </a:solidFill>
                <a:effectLst>
                  <a:outerShdw blurRad="38100" dist="38100" dir="2700000" algn="tl">
                    <a:srgbClr val="C0C0C0"/>
                  </a:outerShdw>
                </a:effectLst>
                <a:latin typeface="Comic Sans MS" panose="030F0702030302020204" pitchFamily="66" charset="0"/>
              </a:rPr>
              <a:t>ULCER ?????</a:t>
            </a:r>
            <a:endParaRPr lang="en-US" sz="3600" b="1" i="1" dirty="0">
              <a:solidFill>
                <a:srgbClr val="FFFF00"/>
              </a:solidFill>
              <a:effectLst>
                <a:outerShdw blurRad="38100" dist="38100" dir="2700000" algn="tl">
                  <a:srgbClr val="C0C0C0"/>
                </a:outerShdw>
              </a:effectLst>
              <a:latin typeface="Comic Sans MS" panose="030F0702030302020204" pitchFamily="66" charset="0"/>
            </a:endParaRPr>
          </a:p>
        </p:txBody>
      </p:sp>
      <p:pic>
        <p:nvPicPr>
          <p:cNvPr id="4102" name="Picture 6" descr="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40" y="1071546"/>
            <a:ext cx="2258616" cy="48768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p:cNvSpPr>
            <a:spLocks noGrp="1" noChangeArrowheads="1"/>
          </p:cNvSpPr>
          <p:nvPr>
            <p:ph type="body" idx="1"/>
          </p:nvPr>
        </p:nvSpPr>
        <p:spPr>
          <a:xfrm>
            <a:off x="571472" y="1428736"/>
            <a:ext cx="5386382" cy="4311649"/>
          </a:xfrm>
        </p:spPr>
        <p:txBody>
          <a:bodyPr>
            <a:normAutofit fontScale="85000" lnSpcReduction="20000"/>
          </a:bodyPr>
          <a:lstStyle/>
          <a:p>
            <a:pPr lvl="4" algn="l" rtl="0"/>
            <a:r>
              <a:rPr lang="en-US" sz="2800" dirty="0">
                <a:effectLst>
                  <a:outerShdw blurRad="38100" dist="38100" dir="2700000" algn="tl">
                    <a:srgbClr val="C0C0C0"/>
                  </a:outerShdw>
                </a:effectLst>
                <a:latin typeface="Arial Black" pitchFamily="34" charset="0"/>
              </a:rPr>
              <a:t>Breaks</a:t>
            </a:r>
            <a:r>
              <a:rPr lang="en-US" sz="2800" b="1" dirty="0">
                <a:effectLst>
                  <a:outerShdw blurRad="38100" dist="38100" dir="2700000" algn="tl">
                    <a:srgbClr val="C0C0C0"/>
                  </a:outerShdw>
                </a:effectLst>
                <a:latin typeface="Arial Black" pitchFamily="34" charset="0"/>
              </a:rPr>
              <a:t> </a:t>
            </a:r>
            <a:r>
              <a:rPr lang="en-US" sz="2800" dirty="0">
                <a:effectLst>
                  <a:outerShdw blurRad="38100" dist="38100" dir="2700000" algn="tl">
                    <a:srgbClr val="C0C0C0"/>
                  </a:outerShdw>
                </a:effectLst>
                <a:latin typeface="Arial Black" pitchFamily="34" charset="0"/>
              </a:rPr>
              <a:t>in mucosal surface</a:t>
            </a:r>
          </a:p>
          <a:p>
            <a:pPr lvl="4" algn="l" rtl="0"/>
            <a:r>
              <a:rPr lang="en-US" sz="2800" dirty="0">
                <a:effectLst>
                  <a:outerShdw blurRad="38100" dist="38100" dir="2700000" algn="tl">
                    <a:srgbClr val="C0C0C0"/>
                  </a:outerShdw>
                </a:effectLst>
                <a:latin typeface="Arial Black" pitchFamily="34" charset="0"/>
              </a:rPr>
              <a:t>&gt;5mm in size</a:t>
            </a:r>
          </a:p>
          <a:p>
            <a:pPr lvl="4" algn="l" rtl="0"/>
            <a:r>
              <a:rPr lang="en-US" sz="2800" dirty="0">
                <a:effectLst>
                  <a:outerShdw blurRad="38100" dist="38100" dir="2700000" algn="tl">
                    <a:srgbClr val="C0C0C0"/>
                  </a:outerShdw>
                </a:effectLst>
                <a:latin typeface="Arial Black" pitchFamily="34" charset="0"/>
              </a:rPr>
              <a:t>Depth till submucosa</a:t>
            </a:r>
          </a:p>
          <a:p>
            <a:pPr lvl="4" algn="l" rtl="0"/>
            <a:r>
              <a:rPr lang="en-US" sz="2800" dirty="0">
                <a:effectLst>
                  <a:outerShdw blurRad="38100" dist="38100" dir="2700000" algn="tl">
                    <a:srgbClr val="C0C0C0"/>
                  </a:outerShdw>
                </a:effectLst>
                <a:latin typeface="Arial Black" pitchFamily="34" charset="0"/>
              </a:rPr>
              <a:t>In any part of GI tract exposed to aggressive action of acid pepsin juices.</a:t>
            </a:r>
          </a:p>
          <a:p>
            <a:pPr lvl="4" algn="l" rtl="0"/>
            <a:r>
              <a:rPr lang="en-US" sz="2800" dirty="0">
                <a:effectLst>
                  <a:outerShdw blurRad="38100" dist="38100" dir="2700000" algn="tl">
                    <a:srgbClr val="C0C0C0"/>
                  </a:outerShdw>
                </a:effectLst>
                <a:latin typeface="Arial Black" pitchFamily="34" charset="0"/>
              </a:rPr>
              <a:t>Can be acute or chronic</a:t>
            </a:r>
          </a:p>
          <a:p>
            <a:pPr lvl="4" algn="l" rtl="0"/>
            <a:r>
              <a:rPr lang="en-US" sz="2800" dirty="0">
                <a:effectLst>
                  <a:outerShdw blurRad="38100" dist="38100" dir="2700000" algn="tl">
                    <a:srgbClr val="C0C0C0"/>
                  </a:outerShdw>
                </a:effectLst>
                <a:latin typeface="Arial Black" pitchFamily="34" charset="0"/>
              </a:rPr>
              <a:t>Both can penetrate muscularis </a:t>
            </a:r>
            <a:r>
              <a:rPr lang="en-US" sz="2800" dirty="0" smtClean="0">
                <a:effectLst>
                  <a:outerShdw blurRad="38100" dist="38100" dir="2700000" algn="tl">
                    <a:srgbClr val="C0C0C0"/>
                  </a:outerShdw>
                </a:effectLst>
                <a:latin typeface="Arial Black" pitchFamily="34" charset="0"/>
              </a:rPr>
              <a:t>mucosa..</a:t>
            </a:r>
            <a:endParaRPr lang="en-US" sz="2800" b="1" dirty="0">
              <a:effectLst>
                <a:outerShdw blurRad="38100" dist="38100" dir="2700000" algn="tl">
                  <a:srgbClr val="C0C0C0"/>
                </a:outerShdw>
              </a:effectLst>
              <a:latin typeface="Arial Black" pitchFamily="34" charset="0"/>
            </a:endParaRPr>
          </a:p>
        </p:txBody>
      </p:sp>
    </p:spTree>
    <p:extLst>
      <p:ext uri="{BB962C8B-B14F-4D97-AF65-F5344CB8AC3E}">
        <p14:creationId xmlns:p14="http://schemas.microsoft.com/office/powerpoint/2010/main" val="217850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85728"/>
            <a:ext cx="2500330" cy="700070"/>
          </a:xfrm>
        </p:spPr>
        <p:txBody>
          <a:bodyPr anchor="t"/>
          <a:lstStyle/>
          <a:p>
            <a:r>
              <a:rPr lang="en-US" dirty="0" smtClean="0"/>
              <a:t>  </a:t>
            </a:r>
            <a:r>
              <a:rPr lang="en-US" sz="2800" b="1" dirty="0" smtClean="0">
                <a:solidFill>
                  <a:srgbClr val="FFFF00"/>
                </a:solidFill>
                <a:latin typeface="Arial" pitchFamily="34" charset="0"/>
                <a:cs typeface="Arial" pitchFamily="34" charset="0"/>
              </a:rPr>
              <a:t>Peptic ulcer</a:t>
            </a:r>
            <a:endParaRPr lang="ar-IQ" sz="2800" b="1" dirty="0">
              <a:solidFill>
                <a:srgbClr val="FFFF00"/>
              </a:solidFill>
              <a:latin typeface="Arial" pitchFamily="34" charset="0"/>
              <a:cs typeface="Arial" pitchFamily="34" charset="0"/>
            </a:endParaRPr>
          </a:p>
        </p:txBody>
      </p:sp>
      <p:sp>
        <p:nvSpPr>
          <p:cNvPr id="3" name="عنصر نائب للنص 2"/>
          <p:cNvSpPr>
            <a:spLocks noGrp="1"/>
          </p:cNvSpPr>
          <p:nvPr>
            <p:ph type="body" idx="2"/>
          </p:nvPr>
        </p:nvSpPr>
        <p:spPr>
          <a:xfrm>
            <a:off x="428596" y="1000108"/>
            <a:ext cx="4286280" cy="4000528"/>
          </a:xfrm>
        </p:spPr>
        <p:txBody>
          <a:bodyPr>
            <a:normAutofit/>
          </a:bodyPr>
          <a:lstStyle/>
          <a:p>
            <a:pPr rtl="0">
              <a:buFont typeface="Arial" pitchFamily="34" charset="0"/>
              <a:buChar char="•"/>
            </a:pPr>
            <a:r>
              <a:rPr lang="en-US" dirty="0" smtClean="0"/>
              <a:t> </a:t>
            </a:r>
            <a:r>
              <a:rPr lang="en-US" sz="2000" b="1" dirty="0" smtClean="0">
                <a:latin typeface="Arial" pitchFamily="34" charset="0"/>
                <a:cs typeface="Arial" pitchFamily="34" charset="0"/>
              </a:rPr>
              <a:t>Pepsin or HCl acid?</a:t>
            </a:r>
          </a:p>
          <a:p>
            <a:pPr rtl="0">
              <a:buFont typeface="Arial" pitchFamily="34" charset="0"/>
              <a:buChar char="•"/>
            </a:pPr>
            <a:endParaRPr lang="en-US" sz="2000" b="1" dirty="0" smtClean="0">
              <a:latin typeface="Arial" pitchFamily="34" charset="0"/>
              <a:cs typeface="Arial" pitchFamily="34" charset="0"/>
            </a:endParaRPr>
          </a:p>
          <a:p>
            <a:pPr rtl="0">
              <a:buFont typeface="Arial" pitchFamily="34" charset="0"/>
              <a:buChar char="•"/>
            </a:pPr>
            <a:r>
              <a:rPr lang="en-US" sz="2000" dirty="0" smtClean="0"/>
              <a:t> </a:t>
            </a:r>
            <a:r>
              <a:rPr lang="en-US" sz="2000" b="1" dirty="0" smtClean="0">
                <a:solidFill>
                  <a:srgbClr val="FFFF00"/>
                </a:solidFill>
                <a:latin typeface="Arial" pitchFamily="34" charset="0"/>
                <a:cs typeface="Arial" pitchFamily="34" charset="0"/>
              </a:rPr>
              <a:t>Peptic ulcer disease:</a:t>
            </a:r>
          </a:p>
          <a:p>
            <a:pPr rtl="0">
              <a:buFont typeface="Arial" pitchFamily="34" charset="0"/>
              <a:buChar char="•"/>
            </a:pPr>
            <a:endParaRPr lang="en-US" sz="2000" dirty="0" smtClean="0"/>
          </a:p>
          <a:p>
            <a:pPr rtl="0">
              <a:buFont typeface="Arial" pitchFamily="34" charset="0"/>
              <a:buChar char="•"/>
            </a:pPr>
            <a:r>
              <a:rPr lang="en-US" sz="2000" dirty="0" smtClean="0"/>
              <a:t>  </a:t>
            </a:r>
            <a:r>
              <a:rPr lang="en-US" sz="2000" b="1" dirty="0" smtClean="0">
                <a:latin typeface="Arial" pitchFamily="34" charset="0"/>
                <a:cs typeface="Arial" pitchFamily="34" charset="0"/>
              </a:rPr>
              <a:t>DU. 1</a:t>
            </a:r>
            <a:r>
              <a:rPr lang="en-US" sz="2000" b="1" baseline="30000" dirty="0" smtClean="0">
                <a:latin typeface="Arial" pitchFamily="34" charset="0"/>
                <a:cs typeface="Arial" pitchFamily="34" charset="0"/>
              </a:rPr>
              <a:t>st</a:t>
            </a:r>
            <a:r>
              <a:rPr lang="en-US" sz="2000" b="1" dirty="0" smtClean="0">
                <a:latin typeface="Arial" pitchFamily="34" charset="0"/>
                <a:cs typeface="Arial" pitchFamily="34" charset="0"/>
              </a:rPr>
              <a:t> part of duodenum 80%.</a:t>
            </a:r>
          </a:p>
          <a:p>
            <a:pPr rtl="0">
              <a:buFont typeface="Arial" pitchFamily="34" charset="0"/>
              <a:buChar char="•"/>
            </a:pPr>
            <a:r>
              <a:rPr lang="en-US" sz="2000" b="1" dirty="0" smtClean="0">
                <a:latin typeface="Arial" pitchFamily="34" charset="0"/>
                <a:cs typeface="Arial" pitchFamily="34" charset="0"/>
              </a:rPr>
              <a:t> GU. Lesser curve 19%.</a:t>
            </a:r>
          </a:p>
          <a:p>
            <a:pPr rtl="0">
              <a:buFont typeface="Arial" pitchFamily="34" charset="0"/>
              <a:buChar char="•"/>
            </a:pPr>
            <a:r>
              <a:rPr lang="en-US" sz="2000" b="1" dirty="0" smtClean="0">
                <a:latin typeface="Arial" pitchFamily="34" charset="0"/>
                <a:cs typeface="Arial" pitchFamily="34" charset="0"/>
              </a:rPr>
              <a:t> Oesophagitis.</a:t>
            </a:r>
          </a:p>
          <a:p>
            <a:pPr rtl="0">
              <a:buFont typeface="Arial" pitchFamily="34" charset="0"/>
              <a:buChar char="•"/>
            </a:pPr>
            <a:r>
              <a:rPr lang="en-US" sz="2000" b="1" dirty="0" smtClean="0">
                <a:latin typeface="Arial" pitchFamily="34" charset="0"/>
                <a:cs typeface="Arial" pitchFamily="34" charset="0"/>
              </a:rPr>
              <a:t> Stomal ulcer 1%.</a:t>
            </a:r>
          </a:p>
          <a:p>
            <a:pPr rtl="0">
              <a:buFont typeface="Arial" pitchFamily="34" charset="0"/>
              <a:buChar char="•"/>
            </a:pPr>
            <a:r>
              <a:rPr lang="en-US" sz="2000" b="1" dirty="0" smtClean="0">
                <a:latin typeface="Arial" pitchFamily="34" charset="0"/>
                <a:cs typeface="Arial" pitchFamily="34" charset="0"/>
              </a:rPr>
              <a:t> Ectopic gastric mucosa in      Meckel’s diverticulum.</a:t>
            </a:r>
          </a:p>
          <a:p>
            <a:pPr rtl="0">
              <a:buFont typeface="Arial" pitchFamily="34" charset="0"/>
              <a:buChar char="•"/>
            </a:pPr>
            <a:endParaRPr lang="ar-IQ" sz="2000" b="1" dirty="0">
              <a:latin typeface="Arial" pitchFamily="34" charset="0"/>
              <a:cs typeface="Arial" pitchFamily="34" charset="0"/>
            </a:endParaRPr>
          </a:p>
        </p:txBody>
      </p:sp>
      <p:pic>
        <p:nvPicPr>
          <p:cNvPr id="4098" name="Picture 2"/>
          <p:cNvPicPr>
            <a:picLocks noGrp="1" noChangeAspect="1" noChangeArrowheads="1"/>
          </p:cNvPicPr>
          <p:nvPr>
            <p:ph sz="half" idx="1"/>
          </p:nvPr>
        </p:nvPicPr>
        <p:blipFill>
          <a:blip r:embed="rId2"/>
          <a:srcRect/>
          <a:stretch>
            <a:fillRect/>
          </a:stretch>
        </p:blipFill>
        <p:spPr bwMode="auto">
          <a:xfrm>
            <a:off x="4857752" y="214290"/>
            <a:ext cx="3286148" cy="303813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857752" y="3214685"/>
            <a:ext cx="3429024" cy="3386375"/>
          </a:xfrm>
          <a:prstGeom prst="rect">
            <a:avLst/>
          </a:prstGeom>
          <a:noFill/>
          <a:ln w="9525">
            <a:noFill/>
            <a:miter lim="800000"/>
            <a:headEnd/>
            <a:tailEnd/>
          </a:ln>
          <a:effectLst/>
        </p:spPr>
      </p:pic>
    </p:spTree>
    <p:extLst>
      <p:ext uri="{BB962C8B-B14F-4D97-AF65-F5344CB8AC3E}">
        <p14:creationId xmlns:p14="http://schemas.microsoft.com/office/powerpoint/2010/main" val="375478140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977"/>
            <a:ext cx="7929618" cy="1052736"/>
          </a:xfrm>
        </p:spPr>
        <p:txBody>
          <a:bodyPr>
            <a:normAutofit fontScale="90000"/>
          </a:bodyPr>
          <a:lstStyle/>
          <a:p>
            <a:r>
              <a:rPr lang="en-US" sz="8800"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Pathophysiology</a:t>
            </a:r>
            <a:endParaRPr lang="ar-SA" sz="8800" dirty="0">
              <a:ln w="900" cmpd="sng">
                <a:solidFill>
                  <a:schemeClr val="accent1">
                    <a:satMod val="190000"/>
                    <a:alpha val="55000"/>
                  </a:schemeClr>
                </a:solidFill>
                <a:prstDash val="solid"/>
              </a:ln>
              <a:solidFill>
                <a:srgbClr val="FFFF0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graphicFrame>
        <p:nvGraphicFramePr>
          <p:cNvPr id="4" name="عنصر نائب للمحتوى 3"/>
          <p:cNvGraphicFramePr>
            <a:graphicFrameLocks noGrp="1"/>
          </p:cNvGraphicFramePr>
          <p:nvPr>
            <p:ph idx="1"/>
            <p:extLst/>
          </p:nvPr>
        </p:nvGraphicFramePr>
        <p:xfrm>
          <a:off x="428596" y="500042"/>
          <a:ext cx="821537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285720" y="5589240"/>
            <a:ext cx="8501122" cy="609398"/>
          </a:xfrm>
          <a:prstGeom prst="rect">
            <a:avLst/>
          </a:prstGeom>
        </p:spPr>
        <p:txBody>
          <a:bodyPr wrap="square">
            <a:spAutoFit/>
          </a:bodyPr>
          <a:lstStyle/>
          <a:p>
            <a:pPr algn="ctr" rtl="1" fontAlgn="base">
              <a:lnSpc>
                <a:spcPct val="120000"/>
              </a:lnSpc>
              <a:spcBef>
                <a:spcPct val="35000"/>
              </a:spcBef>
              <a:spcAft>
                <a:spcPct val="35000"/>
              </a:spcAft>
              <a:buClr>
                <a:srgbClr val="00CC99"/>
              </a:buClr>
              <a:buSzPct val="80000"/>
            </a:pPr>
            <a:r>
              <a:rPr lang="en-US" sz="2800" b="1" dirty="0">
                <a:solidFill>
                  <a:srgbClr val="FFFF00"/>
                </a:solidFill>
                <a:latin typeface="Arial Black" pitchFamily="34" charset="0"/>
              </a:rPr>
              <a:t>Mucosal damage </a:t>
            </a:r>
            <a:r>
              <a:rPr lang="en-US" sz="2800" b="1" dirty="0">
                <a:solidFill>
                  <a:srgbClr val="FFFF00"/>
                </a:solidFill>
                <a:latin typeface="Arial Black" pitchFamily="34" charset="0"/>
                <a:sym typeface="Wingdings" pitchFamily="2" charset="2"/>
              </a:rPr>
              <a:t> </a:t>
            </a:r>
            <a:r>
              <a:rPr lang="en-US" sz="2800" b="1" dirty="0">
                <a:solidFill>
                  <a:srgbClr val="FFFF00"/>
                </a:solidFill>
                <a:latin typeface="Arial Black" pitchFamily="34" charset="0"/>
              </a:rPr>
              <a:t>erosions &amp; ulcerations</a:t>
            </a:r>
          </a:p>
        </p:txBody>
      </p:sp>
    </p:spTree>
    <p:extLst>
      <p:ext uri="{BB962C8B-B14F-4D97-AF65-F5344CB8AC3E}">
        <p14:creationId xmlns:p14="http://schemas.microsoft.com/office/powerpoint/2010/main" val="3518730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 y="0"/>
            <a:ext cx="1428728" cy="3857628"/>
          </a:xfrm>
        </p:spPr>
        <p:txBody>
          <a:bodyPr vert="vert">
            <a:normAutofit/>
          </a:bodyPr>
          <a:lstStyle/>
          <a:p>
            <a:pPr algn="l" eaLnBrk="1" hangingPunct="1">
              <a:defRPr/>
            </a:pPr>
            <a:r>
              <a:rPr lang="en-US" sz="7200" b="1" u="sng" dirty="0" smtClean="0">
                <a:solidFill>
                  <a:srgbClr val="FFFF00"/>
                </a:solidFill>
              </a:rPr>
              <a:t>Etiology</a:t>
            </a:r>
            <a:endParaRPr lang="en-US" sz="7200" b="1" u="sng" dirty="0">
              <a:solidFill>
                <a:srgbClr val="FFFF00"/>
              </a:solidFill>
            </a:endParaRPr>
          </a:p>
        </p:txBody>
      </p:sp>
      <p:sp>
        <p:nvSpPr>
          <p:cNvPr id="140291" name="Rectangle 3"/>
          <p:cNvSpPr>
            <a:spLocks noGrp="1" noChangeArrowheads="1"/>
          </p:cNvSpPr>
          <p:nvPr>
            <p:ph type="body" idx="1"/>
          </p:nvPr>
        </p:nvSpPr>
        <p:spPr>
          <a:xfrm>
            <a:off x="1214414" y="214290"/>
            <a:ext cx="5715000" cy="6456674"/>
          </a:xfrm>
        </p:spPr>
        <p:txBody>
          <a:bodyPr>
            <a:normAutofit/>
          </a:bodyPr>
          <a:lstStyle/>
          <a:p>
            <a:pPr algn="l" rtl="0" eaLnBrk="1" hangingPunct="1">
              <a:lnSpc>
                <a:spcPct val="90000"/>
              </a:lnSpc>
              <a:spcBef>
                <a:spcPts val="300"/>
              </a:spcBef>
              <a:defRPr/>
            </a:pPr>
            <a:r>
              <a:rPr lang="en-US" sz="2200" b="1" dirty="0" smtClean="0">
                <a:solidFill>
                  <a:srgbClr val="FFFF66"/>
                </a:solidFill>
                <a:latin typeface="Aharoni" pitchFamily="2" charset="-79"/>
                <a:cs typeface="Aharoni" pitchFamily="2" charset="-79"/>
              </a:rPr>
              <a:t>H. Pylori</a:t>
            </a:r>
            <a:endParaRPr lang="en-US" sz="2200" b="1" dirty="0">
              <a:solidFill>
                <a:srgbClr val="FFFF66"/>
              </a:solidFill>
              <a:latin typeface="Aharoni" pitchFamily="2" charset="-79"/>
              <a:cs typeface="Aharoni" pitchFamily="2" charset="-79"/>
            </a:endParaRPr>
          </a:p>
          <a:p>
            <a:pPr marL="0" indent="0" algn="l" rtl="0" eaLnBrk="1" hangingPunct="1">
              <a:lnSpc>
                <a:spcPct val="90000"/>
              </a:lnSpc>
              <a:spcBef>
                <a:spcPts val="300"/>
              </a:spcBef>
              <a:buNone/>
              <a:defRPr/>
            </a:pPr>
            <a:endParaRPr lang="en-US" sz="2200" b="1" dirty="0" smtClean="0">
              <a:latin typeface="Aharoni" pitchFamily="2" charset="-79"/>
              <a:cs typeface="Aharoni" pitchFamily="2" charset="-79"/>
            </a:endParaRPr>
          </a:p>
          <a:p>
            <a:pPr algn="l" rtl="0" eaLnBrk="1" hangingPunct="1">
              <a:lnSpc>
                <a:spcPct val="90000"/>
              </a:lnSpc>
              <a:spcBef>
                <a:spcPts val="300"/>
              </a:spcBef>
              <a:defRPr/>
            </a:pPr>
            <a:r>
              <a:rPr lang="en-US" sz="2200" b="1" dirty="0" smtClean="0">
                <a:solidFill>
                  <a:srgbClr val="FFFF66"/>
                </a:solidFill>
                <a:latin typeface="Aharoni" pitchFamily="2" charset="-79"/>
                <a:cs typeface="Aharoni" pitchFamily="2" charset="-79"/>
              </a:rPr>
              <a:t>Hyperacidity</a:t>
            </a:r>
          </a:p>
          <a:p>
            <a:pPr marL="1252728" lvl="4" indent="0" algn="l" rtl="0" eaLnBrk="1" hangingPunct="1">
              <a:lnSpc>
                <a:spcPct val="90000"/>
              </a:lnSpc>
              <a:spcBef>
                <a:spcPts val="300"/>
              </a:spcBef>
              <a:buNone/>
              <a:defRPr/>
            </a:pPr>
            <a:endParaRPr lang="en-US" sz="2200" b="1" dirty="0" smtClean="0">
              <a:solidFill>
                <a:srgbClr val="000000"/>
              </a:solidFill>
              <a:effectLst>
                <a:outerShdw blurRad="38100" dist="38100" dir="2700000" algn="tl">
                  <a:srgbClr val="FFFFFF"/>
                </a:outerShdw>
              </a:effectLst>
              <a:latin typeface="Aharoni" pitchFamily="2" charset="-79"/>
              <a:cs typeface="Aharoni" pitchFamily="2" charset="-79"/>
            </a:endParaRPr>
          </a:p>
          <a:p>
            <a:pPr algn="l" rtl="0" eaLnBrk="1" hangingPunct="1">
              <a:lnSpc>
                <a:spcPct val="90000"/>
              </a:lnSpc>
              <a:spcBef>
                <a:spcPts val="300"/>
              </a:spcBef>
              <a:buBlip>
                <a:blip r:embed="rId3"/>
              </a:buBlip>
              <a:defRPr/>
            </a:pPr>
            <a:r>
              <a:rPr lang="en-US" sz="2200" b="1" dirty="0" smtClean="0">
                <a:solidFill>
                  <a:srgbClr val="FFFF66"/>
                </a:solidFill>
                <a:latin typeface="Aharoni" pitchFamily="2" charset="-79"/>
                <a:cs typeface="Aharoni" pitchFamily="2" charset="-79"/>
              </a:rPr>
              <a:t>Drugs</a:t>
            </a:r>
            <a:endParaRPr lang="en-US" sz="2200" b="1" dirty="0">
              <a:solidFill>
                <a:srgbClr val="FFFF66"/>
              </a:solidFill>
              <a:latin typeface="Aharoni" pitchFamily="2" charset="-79"/>
              <a:cs typeface="Aharoni" pitchFamily="2" charset="-79"/>
            </a:endParaRPr>
          </a:p>
          <a:p>
            <a:pPr lvl="4" algn="l" rtl="0" eaLnBrk="1" hangingPunct="1">
              <a:lnSpc>
                <a:spcPct val="90000"/>
              </a:lnSpc>
              <a:spcBef>
                <a:spcPts val="300"/>
              </a:spcBef>
              <a:defRPr/>
            </a:pPr>
            <a:r>
              <a:rPr lang="en-US" sz="2200" b="1" dirty="0" smtClean="0">
                <a:latin typeface="Aharoni" pitchFamily="2" charset="-79"/>
                <a:cs typeface="Aharoni" pitchFamily="2" charset="-79"/>
              </a:rPr>
              <a:t>NSAIDS</a:t>
            </a:r>
          </a:p>
          <a:p>
            <a:pPr lvl="4" algn="l" rtl="0" eaLnBrk="1" hangingPunct="1">
              <a:lnSpc>
                <a:spcPct val="90000"/>
              </a:lnSpc>
              <a:spcBef>
                <a:spcPts val="300"/>
              </a:spcBef>
              <a:defRPr/>
            </a:pPr>
            <a:r>
              <a:rPr lang="en-US" sz="2200" b="1" dirty="0" smtClean="0">
                <a:latin typeface="Aharoni" pitchFamily="2" charset="-79"/>
                <a:cs typeface="Aharoni" pitchFamily="2" charset="-79"/>
              </a:rPr>
              <a:t>Corticosteroids</a:t>
            </a:r>
          </a:p>
          <a:p>
            <a:pPr algn="l" rtl="0" eaLnBrk="1" hangingPunct="1">
              <a:lnSpc>
                <a:spcPct val="90000"/>
              </a:lnSpc>
              <a:spcBef>
                <a:spcPts val="300"/>
              </a:spcBef>
              <a:defRPr/>
            </a:pPr>
            <a:r>
              <a:rPr lang="en-US" sz="2200" b="1" dirty="0">
                <a:solidFill>
                  <a:srgbClr val="FFFF66"/>
                </a:solidFill>
                <a:latin typeface="Aharoni" pitchFamily="2" charset="-79"/>
                <a:cs typeface="Aharoni" pitchFamily="2" charset="-79"/>
              </a:rPr>
              <a:t>Systemic </a:t>
            </a:r>
            <a:r>
              <a:rPr lang="en-US" sz="2200" b="1" dirty="0" smtClean="0">
                <a:solidFill>
                  <a:srgbClr val="FFFF66"/>
                </a:solidFill>
                <a:latin typeface="Aharoni" pitchFamily="2" charset="-79"/>
                <a:cs typeface="Aharoni" pitchFamily="2" charset="-79"/>
              </a:rPr>
              <a:t>stresses</a:t>
            </a:r>
          </a:p>
          <a:p>
            <a:pPr marL="0" indent="0" algn="l" rtl="0" eaLnBrk="1" hangingPunct="1">
              <a:lnSpc>
                <a:spcPct val="90000"/>
              </a:lnSpc>
              <a:spcBef>
                <a:spcPts val="300"/>
              </a:spcBef>
              <a:buNone/>
              <a:defRPr/>
            </a:pPr>
            <a:endParaRPr lang="en-US" sz="2200" b="1" dirty="0">
              <a:solidFill>
                <a:srgbClr val="FFFF66"/>
              </a:solidFill>
              <a:latin typeface="Aharoni" pitchFamily="2" charset="-79"/>
              <a:cs typeface="Aharoni" pitchFamily="2" charset="-79"/>
            </a:endParaRPr>
          </a:p>
          <a:p>
            <a:pPr algn="l" rtl="0" eaLnBrk="1" hangingPunct="1">
              <a:lnSpc>
                <a:spcPct val="90000"/>
              </a:lnSpc>
              <a:spcBef>
                <a:spcPts val="300"/>
              </a:spcBef>
              <a:defRPr/>
            </a:pPr>
            <a:r>
              <a:rPr lang="en-US" sz="2200" b="1" dirty="0">
                <a:solidFill>
                  <a:srgbClr val="FFFF66"/>
                </a:solidFill>
                <a:latin typeface="Aharoni" pitchFamily="2" charset="-79"/>
                <a:cs typeface="Aharoni" pitchFamily="2" charset="-79"/>
              </a:rPr>
              <a:t>Cigarette smoking, Alcohol </a:t>
            </a:r>
            <a:endParaRPr lang="en-US" sz="2200" b="1" dirty="0" smtClean="0">
              <a:solidFill>
                <a:srgbClr val="FFFF66"/>
              </a:solidFill>
              <a:latin typeface="Aharoni" pitchFamily="2" charset="-79"/>
              <a:cs typeface="Aharoni" pitchFamily="2" charset="-79"/>
            </a:endParaRPr>
          </a:p>
          <a:p>
            <a:pPr algn="l" rtl="0" eaLnBrk="1" hangingPunct="1">
              <a:lnSpc>
                <a:spcPct val="90000"/>
              </a:lnSpc>
              <a:spcBef>
                <a:spcPts val="300"/>
              </a:spcBef>
              <a:defRPr/>
            </a:pPr>
            <a:endParaRPr lang="en-US" sz="2200" b="1" dirty="0">
              <a:solidFill>
                <a:srgbClr val="FFFF66"/>
              </a:solidFill>
              <a:latin typeface="Aharoni" pitchFamily="2" charset="-79"/>
              <a:cs typeface="Aharoni" pitchFamily="2" charset="-79"/>
            </a:endParaRPr>
          </a:p>
          <a:p>
            <a:pPr algn="l" rtl="0" eaLnBrk="1" hangingPunct="1">
              <a:lnSpc>
                <a:spcPct val="90000"/>
              </a:lnSpc>
              <a:spcBef>
                <a:spcPts val="300"/>
              </a:spcBef>
              <a:defRPr/>
            </a:pPr>
            <a:r>
              <a:rPr lang="en-US" sz="2200" b="1" dirty="0" smtClean="0">
                <a:solidFill>
                  <a:srgbClr val="FFFF66"/>
                </a:solidFill>
                <a:latin typeface="Aharoni" pitchFamily="2" charset="-79"/>
                <a:cs typeface="Aharoni" pitchFamily="2" charset="-79"/>
              </a:rPr>
              <a:t>Rapid </a:t>
            </a:r>
            <a:r>
              <a:rPr lang="en-US" sz="2200" b="1" dirty="0">
                <a:solidFill>
                  <a:srgbClr val="FFFF66"/>
                </a:solidFill>
                <a:latin typeface="Aharoni" pitchFamily="2" charset="-79"/>
                <a:cs typeface="Aharoni" pitchFamily="2" charset="-79"/>
              </a:rPr>
              <a:t>gastric emptying </a:t>
            </a:r>
          </a:p>
          <a:p>
            <a:pPr algn="l" rtl="0" eaLnBrk="1" hangingPunct="1">
              <a:lnSpc>
                <a:spcPct val="90000"/>
              </a:lnSpc>
              <a:spcBef>
                <a:spcPts val="300"/>
              </a:spcBef>
              <a:defRPr/>
            </a:pPr>
            <a:endParaRPr lang="en-US" sz="2200" b="1" dirty="0" smtClean="0">
              <a:solidFill>
                <a:srgbClr val="FFFF66"/>
              </a:solidFill>
              <a:latin typeface="Aharoni" pitchFamily="2" charset="-79"/>
              <a:cs typeface="Aharoni" pitchFamily="2" charset="-79"/>
            </a:endParaRPr>
          </a:p>
          <a:p>
            <a:pPr algn="l" rtl="0" eaLnBrk="1" hangingPunct="1">
              <a:lnSpc>
                <a:spcPct val="90000"/>
              </a:lnSpc>
              <a:spcBef>
                <a:spcPts val="300"/>
              </a:spcBef>
              <a:defRPr/>
            </a:pPr>
            <a:r>
              <a:rPr lang="en-US" sz="2200" b="1" dirty="0" smtClean="0">
                <a:solidFill>
                  <a:srgbClr val="FFFF66"/>
                </a:solidFill>
                <a:latin typeface="Aharoni" pitchFamily="2" charset="-79"/>
                <a:cs typeface="Aharoni" pitchFamily="2" charset="-79"/>
              </a:rPr>
              <a:t>Personality </a:t>
            </a:r>
            <a:r>
              <a:rPr lang="en-US" sz="2200" b="1" dirty="0">
                <a:solidFill>
                  <a:srgbClr val="FFFF66"/>
                </a:solidFill>
                <a:latin typeface="Aharoni" pitchFamily="2" charset="-79"/>
                <a:cs typeface="Aharoni" pitchFamily="2" charset="-79"/>
              </a:rPr>
              <a:t>and stress</a:t>
            </a:r>
            <a:r>
              <a:rPr lang="en-US" sz="2200" b="1" dirty="0">
                <a:latin typeface="Aharoni" pitchFamily="2" charset="-79"/>
                <a:cs typeface="Aharoni" pitchFamily="2" charset="-79"/>
              </a:rPr>
              <a:t> </a:t>
            </a:r>
          </a:p>
        </p:txBody>
      </p:sp>
      <p:sp>
        <p:nvSpPr>
          <p:cNvPr id="140292" name="Text Box 4"/>
          <p:cNvSpPr txBox="1">
            <a:spLocks noChangeArrowheads="1"/>
          </p:cNvSpPr>
          <p:nvPr/>
        </p:nvSpPr>
        <p:spPr bwMode="auto">
          <a:xfrm>
            <a:off x="6143636" y="4286256"/>
            <a:ext cx="2786082" cy="138499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aramond" panose="02020404030301010803" pitchFamily="18" charset="0"/>
                <a:ea typeface="宋体" panose="02010600030101010101" pitchFamily="2" charset="-122"/>
              </a:defRPr>
            </a:lvl1pPr>
            <a:lvl2pPr marL="742950" indent="-285750" eaLnBrk="0" hangingPunct="0">
              <a:defRPr sz="2000">
                <a:solidFill>
                  <a:schemeClr val="tx1"/>
                </a:solidFill>
                <a:latin typeface="Garamond" panose="02020404030301010803" pitchFamily="18" charset="0"/>
                <a:ea typeface="宋体" panose="02010600030101010101" pitchFamily="2" charset="-122"/>
              </a:defRPr>
            </a:lvl2pPr>
            <a:lvl3pPr marL="1143000" indent="-228600" eaLnBrk="0" hangingPunct="0">
              <a:defRPr sz="2000">
                <a:solidFill>
                  <a:schemeClr val="tx1"/>
                </a:solidFill>
                <a:latin typeface="Garamond" panose="02020404030301010803" pitchFamily="18" charset="0"/>
                <a:ea typeface="宋体" panose="02010600030101010101" pitchFamily="2" charset="-122"/>
              </a:defRPr>
            </a:lvl3pPr>
            <a:lvl4pPr marL="1600200" indent="-228600" eaLnBrk="0" hangingPunct="0">
              <a:defRPr sz="2000">
                <a:solidFill>
                  <a:schemeClr val="tx1"/>
                </a:solidFill>
                <a:latin typeface="Garamond" panose="02020404030301010803" pitchFamily="18" charset="0"/>
                <a:ea typeface="宋体" panose="02010600030101010101" pitchFamily="2" charset="-122"/>
              </a:defRPr>
            </a:lvl4pPr>
            <a:lvl5pPr marL="2057400" indent="-228600" eaLnBrk="0" hangingPunct="0">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9pPr>
          </a:lstStyle>
          <a:p>
            <a:pPr eaLnBrk="1" fontAlgn="base" hangingPunct="1">
              <a:spcBef>
                <a:spcPct val="50000"/>
              </a:spcBef>
              <a:spcAft>
                <a:spcPct val="0"/>
              </a:spcAft>
            </a:pPr>
            <a:r>
              <a:rPr lang="en-US" sz="2800" b="1" dirty="0">
                <a:solidFill>
                  <a:srgbClr val="FF0000"/>
                </a:solidFill>
                <a:latin typeface="Times New Roman" panose="02020603050405020304" pitchFamily="18" charset="0"/>
              </a:rPr>
              <a:t>No effect of genetics and spicy foods</a:t>
            </a:r>
          </a:p>
        </p:txBody>
      </p:sp>
      <p:sp>
        <p:nvSpPr>
          <p:cNvPr id="9" name="Slide Number Placeholder 8"/>
          <p:cNvSpPr>
            <a:spLocks noGrp="1"/>
          </p:cNvSpPr>
          <p:nvPr>
            <p:ph type="sldNum" sz="quarter" idx="12"/>
          </p:nvPr>
        </p:nvSpPr>
        <p:spPr/>
        <p:txBody>
          <a:bodyPr/>
          <a:lstStyle>
            <a:lvl1pPr eaLnBrk="0" hangingPunct="0">
              <a:defRPr sz="2000">
                <a:solidFill>
                  <a:schemeClr val="tx1"/>
                </a:solidFill>
                <a:latin typeface="Garamond" panose="02020404030301010803" pitchFamily="18" charset="0"/>
                <a:ea typeface="宋体" panose="02010600030101010101" pitchFamily="2" charset="-122"/>
              </a:defRPr>
            </a:lvl1pPr>
            <a:lvl2pPr marL="742950" indent="-285750" eaLnBrk="0" hangingPunct="0">
              <a:defRPr sz="2000">
                <a:solidFill>
                  <a:schemeClr val="tx1"/>
                </a:solidFill>
                <a:latin typeface="Garamond" panose="02020404030301010803" pitchFamily="18" charset="0"/>
                <a:ea typeface="宋体" panose="02010600030101010101" pitchFamily="2" charset="-122"/>
              </a:defRPr>
            </a:lvl2pPr>
            <a:lvl3pPr marL="1143000" indent="-228600" eaLnBrk="0" hangingPunct="0">
              <a:defRPr sz="2000">
                <a:solidFill>
                  <a:schemeClr val="tx1"/>
                </a:solidFill>
                <a:latin typeface="Garamond" panose="02020404030301010803" pitchFamily="18" charset="0"/>
                <a:ea typeface="宋体" panose="02010600030101010101" pitchFamily="2" charset="-122"/>
              </a:defRPr>
            </a:lvl3pPr>
            <a:lvl4pPr marL="1600200" indent="-228600" eaLnBrk="0" hangingPunct="0">
              <a:defRPr sz="2000">
                <a:solidFill>
                  <a:schemeClr val="tx1"/>
                </a:solidFill>
                <a:latin typeface="Garamond" panose="02020404030301010803" pitchFamily="18" charset="0"/>
                <a:ea typeface="宋体" panose="02010600030101010101" pitchFamily="2" charset="-122"/>
              </a:defRPr>
            </a:lvl4pPr>
            <a:lvl5pPr marL="2057400" indent="-228600" eaLnBrk="0" hangingPunct="0">
              <a:defRPr sz="2000">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Garamond" panose="02020404030301010803" pitchFamily="18" charset="0"/>
                <a:ea typeface="宋体" panose="02010600030101010101" pitchFamily="2" charset="-122"/>
              </a:defRPr>
            </a:lvl9pPr>
          </a:lstStyle>
          <a:p>
            <a:pPr eaLnBrk="1" hangingPunct="1"/>
            <a:fld id="{AC533B18-F641-40D2-889D-646E68B6E5F7}" type="slidenum">
              <a:rPr lang="zh-CN" altLang="en-US" sz="1200">
                <a:solidFill>
                  <a:srgbClr val="FFFFFF"/>
                </a:solidFill>
                <a:latin typeface="Arial" panose="020B0604020202020204" pitchFamily="34" charset="0"/>
              </a:rPr>
              <a:pPr eaLnBrk="1" hangingPunct="1"/>
              <a:t>6</a:t>
            </a:fld>
            <a:endParaRPr lang="en-US" altLang="zh-CN" sz="1200">
              <a:solidFill>
                <a:srgbClr val="FFFFFF"/>
              </a:solidFill>
              <a:latin typeface="Arial" panose="020B0604020202020204" pitchFamily="34" charset="0"/>
            </a:endParaRPr>
          </a:p>
        </p:txBody>
      </p:sp>
    </p:spTree>
    <p:extLst>
      <p:ext uri="{BB962C8B-B14F-4D97-AF65-F5344CB8AC3E}">
        <p14:creationId xmlns:p14="http://schemas.microsoft.com/office/powerpoint/2010/main" val="38454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40291"/>
                                        </p:tgtEl>
                                        <p:attrNameLst>
                                          <p:attrName>style.visibility</p:attrName>
                                        </p:attrNameLst>
                                      </p:cBhvr>
                                      <p:to>
                                        <p:strVal val="visible"/>
                                      </p:to>
                                    </p:set>
                                    <p:anim calcmode="lin" valueType="num">
                                      <p:cBhvr additive="base">
                                        <p:cTn id="7" dur="5000" fill="hold"/>
                                        <p:tgtEl>
                                          <p:spTgt spid="140291"/>
                                        </p:tgtEl>
                                        <p:attrNameLst>
                                          <p:attrName>ppt_x</p:attrName>
                                        </p:attrNameLst>
                                      </p:cBhvr>
                                      <p:tavLst>
                                        <p:tav tm="0">
                                          <p:val>
                                            <p:strVal val="0-#ppt_w/2"/>
                                          </p:val>
                                        </p:tav>
                                        <p:tav tm="100000">
                                          <p:val>
                                            <p:strVal val="#ppt_x"/>
                                          </p:val>
                                        </p:tav>
                                      </p:tavLst>
                                    </p:anim>
                                    <p:anim calcmode="lin" valueType="num">
                                      <p:cBhvr additive="base">
                                        <p:cTn id="8" dur="5000" fill="hold"/>
                                        <p:tgtEl>
                                          <p:spTgt spid="1402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1" presetClass="entr" presetSubtype="0" fill="hold" grpId="0" nodeType="afterEffect">
                                  <p:stCondLst>
                                    <p:cond delay="0"/>
                                  </p:stCondLst>
                                  <p:childTnLst>
                                    <p:set>
                                      <p:cBhvr>
                                        <p:cTn id="11" dur="1" fill="hold">
                                          <p:stCondLst>
                                            <p:cond delay="499"/>
                                          </p:stCondLst>
                                        </p:cTn>
                                        <p:tgtEl>
                                          <p:spTgt spid="140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utoUpdateAnimBg="0"/>
      <p:bldP spid="14029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rtl="0"/>
            <a:r>
              <a:rPr lang="en-US" dirty="0">
                <a:solidFill>
                  <a:srgbClr val="FFFF00"/>
                </a:solidFill>
              </a:rPr>
              <a:t>Discovery of Helicobacter pylori</a:t>
            </a:r>
          </a:p>
        </p:txBody>
      </p:sp>
      <p:sp>
        <p:nvSpPr>
          <p:cNvPr id="51203" name="Rectangle 3"/>
          <p:cNvSpPr>
            <a:spLocks noGrp="1" noChangeArrowheads="1"/>
          </p:cNvSpPr>
          <p:nvPr>
            <p:ph type="body" idx="1"/>
          </p:nvPr>
        </p:nvSpPr>
        <p:spPr>
          <a:xfrm>
            <a:off x="285720" y="1935480"/>
            <a:ext cx="8401080" cy="4389120"/>
          </a:xfrm>
        </p:spPr>
        <p:txBody>
          <a:bodyPr/>
          <a:lstStyle/>
          <a:p>
            <a:pPr algn="l" rtl="0"/>
            <a:r>
              <a:rPr lang="en-US" dirty="0">
                <a:latin typeface="Arial Black" pitchFamily="34" charset="0"/>
              </a:rPr>
              <a:t>“Two Australian physicians won the 2005 Nobel Prize in Medicine or Physiology for showing - at least partly by accident -- that many ulcers are the result of a bacterial infection.” </a:t>
            </a:r>
          </a:p>
        </p:txBody>
      </p:sp>
      <p:pic>
        <p:nvPicPr>
          <p:cNvPr id="51205" name="Picture 5" descr="nobel 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68" y="3929066"/>
            <a:ext cx="2857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1206" name="Rectangle 6"/>
          <p:cNvSpPr>
            <a:spLocks noChangeArrowheads="1"/>
          </p:cNvSpPr>
          <p:nvPr/>
        </p:nvSpPr>
        <p:spPr bwMode="auto">
          <a:xfrm>
            <a:off x="6457950" y="4335463"/>
            <a:ext cx="25432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dirty="0">
                <a:solidFill>
                  <a:srgbClr val="FFFF00"/>
                </a:solidFill>
                <a:latin typeface="Arial Black" pitchFamily="34" charset="0"/>
              </a:rPr>
              <a:t>“Robin Warren and Barry Marshall's work on ulcers was pioneering</a:t>
            </a:r>
            <a:r>
              <a:rPr lang="en-US" dirty="0">
                <a:solidFill>
                  <a:srgbClr val="000000"/>
                </a:solidFill>
              </a:rPr>
              <a:t>” </a:t>
            </a:r>
          </a:p>
        </p:txBody>
      </p:sp>
      <p:sp>
        <p:nvSpPr>
          <p:cNvPr id="51207" name="Rectangle 7"/>
          <p:cNvSpPr>
            <a:spLocks noChangeArrowheads="1"/>
          </p:cNvSpPr>
          <p:nvPr/>
        </p:nvSpPr>
        <p:spPr bwMode="auto">
          <a:xfrm>
            <a:off x="214282" y="4357694"/>
            <a:ext cx="321471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dirty="0">
                <a:solidFill>
                  <a:srgbClr val="FFFF00"/>
                </a:solidFill>
                <a:latin typeface="Arial Black" pitchFamily="34" charset="0"/>
              </a:rPr>
              <a:t>Story from BBC NEWS:</a:t>
            </a:r>
            <a:br>
              <a:rPr lang="en-US" dirty="0">
                <a:solidFill>
                  <a:srgbClr val="FFFF00"/>
                </a:solidFill>
                <a:latin typeface="Arial Black" pitchFamily="34" charset="0"/>
              </a:rPr>
            </a:br>
            <a:r>
              <a:rPr lang="en-US" dirty="0">
                <a:solidFill>
                  <a:srgbClr val="FFFF00"/>
                </a:solidFill>
                <a:latin typeface="Arial Black" pitchFamily="34" charset="0"/>
              </a:rPr>
              <a:t>http://news.bbc.co.uk/go/pr/fr/-/2/hi/asia-pacific/4307826.stm</a:t>
            </a:r>
            <a:br>
              <a:rPr lang="en-US" dirty="0">
                <a:solidFill>
                  <a:srgbClr val="FFFF00"/>
                </a:solidFill>
                <a:latin typeface="Arial Black" pitchFamily="34" charset="0"/>
              </a:rPr>
            </a:br>
            <a:r>
              <a:rPr lang="en-US" dirty="0">
                <a:solidFill>
                  <a:srgbClr val="FFFF00"/>
                </a:solidFill>
                <a:latin typeface="Arial Black" pitchFamily="34" charset="0"/>
              </a:rPr>
              <a:t>Published: 2005/10/04 10:39:09 GMT</a:t>
            </a:r>
            <a:br>
              <a:rPr lang="en-US" dirty="0">
                <a:solidFill>
                  <a:srgbClr val="FFFF00"/>
                </a:solidFill>
                <a:latin typeface="Arial Black" pitchFamily="34" charset="0"/>
              </a:rPr>
            </a:br>
            <a:r>
              <a:rPr lang="en-US" dirty="0">
                <a:solidFill>
                  <a:srgbClr val="FFFF00"/>
                </a:solidFill>
                <a:latin typeface="Arial Black" pitchFamily="34" charset="0"/>
              </a:rPr>
              <a:t>© BBC MMVII</a:t>
            </a:r>
          </a:p>
        </p:txBody>
      </p:sp>
      <p:sp>
        <p:nvSpPr>
          <p:cNvPr id="2" name="Rectangle 1"/>
          <p:cNvSpPr/>
          <p:nvPr/>
        </p:nvSpPr>
        <p:spPr>
          <a:xfrm>
            <a:off x="4495800" y="5029200"/>
            <a:ext cx="1066800" cy="1338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91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85900" y="274638"/>
            <a:ext cx="6172200" cy="715962"/>
          </a:xfrm>
        </p:spPr>
        <p:txBody>
          <a:bodyPr/>
          <a:lstStyle/>
          <a:p>
            <a:pPr rtl="0"/>
            <a:r>
              <a:rPr lang="en-US" sz="4000" b="1" dirty="0">
                <a:solidFill>
                  <a:srgbClr val="FFFF00"/>
                </a:solidFill>
                <a:latin typeface="Arial Black" pitchFamily="34" charset="0"/>
              </a:rPr>
              <a:t>H. pylori</a:t>
            </a:r>
          </a:p>
        </p:txBody>
      </p:sp>
      <p:sp>
        <p:nvSpPr>
          <p:cNvPr id="31747" name="Rectangle 3"/>
          <p:cNvSpPr>
            <a:spLocks noGrp="1" noChangeArrowheads="1"/>
          </p:cNvSpPr>
          <p:nvPr>
            <p:ph type="body" sz="half" idx="1"/>
          </p:nvPr>
        </p:nvSpPr>
        <p:spPr>
          <a:xfrm>
            <a:off x="357158" y="1071546"/>
            <a:ext cx="5143536" cy="4876800"/>
          </a:xfrm>
        </p:spPr>
        <p:txBody>
          <a:bodyPr>
            <a:normAutofit lnSpcReduction="10000"/>
          </a:bodyPr>
          <a:lstStyle/>
          <a:p>
            <a:pPr algn="l" rtl="0">
              <a:lnSpc>
                <a:spcPct val="90000"/>
              </a:lnSpc>
            </a:pPr>
            <a:r>
              <a:rPr lang="en-US" sz="2800" dirty="0" smtClean="0">
                <a:latin typeface="Arial Black" pitchFamily="34" charset="0"/>
              </a:rPr>
              <a:t>Gram –ve</a:t>
            </a:r>
          </a:p>
          <a:p>
            <a:pPr algn="l" rtl="0">
              <a:lnSpc>
                <a:spcPct val="90000"/>
              </a:lnSpc>
            </a:pPr>
            <a:r>
              <a:rPr lang="en-US" sz="2800" dirty="0" smtClean="0">
                <a:latin typeface="Arial Black" pitchFamily="34" charset="0"/>
              </a:rPr>
              <a:t>S-shaped , flagellate</a:t>
            </a:r>
          </a:p>
          <a:p>
            <a:pPr algn="l" rtl="0">
              <a:lnSpc>
                <a:spcPct val="90000"/>
              </a:lnSpc>
            </a:pPr>
            <a:r>
              <a:rPr lang="en-US" sz="2800" i="1" dirty="0" smtClean="0">
                <a:latin typeface="Arial Black" pitchFamily="34" charset="0"/>
              </a:rPr>
              <a:t>H </a:t>
            </a:r>
            <a:r>
              <a:rPr lang="en-US" sz="2800" i="1" dirty="0">
                <a:latin typeface="Arial Black" pitchFamily="34" charset="0"/>
              </a:rPr>
              <a:t>pylori</a:t>
            </a:r>
            <a:r>
              <a:rPr lang="en-US" sz="2800" dirty="0">
                <a:latin typeface="Arial Black" pitchFamily="34" charset="0"/>
              </a:rPr>
              <a:t> is most common cause of PUD</a:t>
            </a:r>
          </a:p>
          <a:p>
            <a:pPr algn="l" rtl="0">
              <a:lnSpc>
                <a:spcPct val="90000"/>
              </a:lnSpc>
            </a:pPr>
            <a:r>
              <a:rPr lang="en-US" sz="2800" dirty="0">
                <a:latin typeface="Arial Black" pitchFamily="34" charset="0"/>
              </a:rPr>
              <a:t>Transmission route fecal-oral</a:t>
            </a:r>
          </a:p>
          <a:p>
            <a:pPr algn="l" rtl="0">
              <a:lnSpc>
                <a:spcPct val="90000"/>
              </a:lnSpc>
            </a:pPr>
            <a:r>
              <a:rPr lang="en-US" sz="2800" dirty="0">
                <a:latin typeface="Arial Black" pitchFamily="34" charset="0"/>
              </a:rPr>
              <a:t>Secretes urease</a:t>
            </a:r>
            <a:r>
              <a:rPr lang="en-US" sz="2800" i="1" dirty="0">
                <a:latin typeface="Arial Black" pitchFamily="34" charset="0"/>
              </a:rPr>
              <a:t> </a:t>
            </a:r>
            <a:r>
              <a:rPr lang="en-US" sz="2800" i="1" dirty="0">
                <a:latin typeface="Arial Black" pitchFamily="34" charset="0"/>
                <a:cs typeface="Arial" panose="020B0604020202020204" pitchFamily="34" charset="0"/>
              </a:rPr>
              <a:t>→</a:t>
            </a:r>
            <a:r>
              <a:rPr lang="en-US" sz="2800" dirty="0">
                <a:latin typeface="Arial Black" pitchFamily="34" charset="0"/>
              </a:rPr>
              <a:t>convert urea to ammonia</a:t>
            </a:r>
            <a:endParaRPr lang="en-US" sz="2800" dirty="0">
              <a:latin typeface="Arial Black" pitchFamily="34" charset="0"/>
              <a:cs typeface="Arial" panose="020B0604020202020204" pitchFamily="34" charset="0"/>
            </a:endParaRPr>
          </a:p>
          <a:p>
            <a:pPr algn="l" rtl="0">
              <a:lnSpc>
                <a:spcPct val="90000"/>
              </a:lnSpc>
            </a:pPr>
            <a:r>
              <a:rPr lang="en-US" sz="2800" dirty="0">
                <a:latin typeface="Arial Black" pitchFamily="34" charset="0"/>
              </a:rPr>
              <a:t>Produces alkaline environment enabling survival in stomach. </a:t>
            </a:r>
          </a:p>
          <a:p>
            <a:pPr>
              <a:lnSpc>
                <a:spcPct val="90000"/>
              </a:lnSpc>
              <a:buFontTx/>
              <a:buNone/>
            </a:pPr>
            <a:endParaRPr lang="en-US" sz="2800" dirty="0"/>
          </a:p>
        </p:txBody>
      </p:sp>
      <p:pic>
        <p:nvPicPr>
          <p:cNvPr id="31749" name="Picture 5" descr="Hpylor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29322" y="1357298"/>
            <a:ext cx="2712244"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268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l" eaLnBrk="1" hangingPunct="1">
              <a:defRPr/>
            </a:pPr>
            <a:r>
              <a:rPr lang="en-US" dirty="0" smtClean="0">
                <a:solidFill>
                  <a:schemeClr val="tx1"/>
                </a:solidFill>
              </a:rPr>
              <a:t> </a:t>
            </a:r>
            <a:r>
              <a:rPr lang="en-US" sz="2800" b="1" dirty="0">
                <a:solidFill>
                  <a:srgbClr val="FFFF00"/>
                </a:solidFill>
                <a:latin typeface="Arial Black" pitchFamily="34" charset="0"/>
              </a:rPr>
              <a:t>H. pylori – silver stain</a:t>
            </a:r>
          </a:p>
        </p:txBody>
      </p:sp>
      <p:pic>
        <p:nvPicPr>
          <p:cNvPr id="13315" name="Picture 3" descr="H pylo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32" y="1905000"/>
            <a:ext cx="2928957" cy="393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p_genta_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42" y="2357430"/>
            <a:ext cx="3471863"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8714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1154</Words>
  <Application>Microsoft Office PowerPoint</Application>
  <PresentationFormat>On-screen Show (4:3)</PresentationFormat>
  <Paragraphs>224</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تدفق</vt:lpstr>
      <vt:lpstr>Peptic Ulcer Disease</vt:lpstr>
      <vt:lpstr>Objectives </vt:lpstr>
      <vt:lpstr>What is PEPTIC ULCER ?????</vt:lpstr>
      <vt:lpstr>  Peptic ulcer</vt:lpstr>
      <vt:lpstr>Pathophysiology</vt:lpstr>
      <vt:lpstr>Etiology</vt:lpstr>
      <vt:lpstr>Discovery of Helicobacter pylori</vt:lpstr>
      <vt:lpstr>H. pylori</vt:lpstr>
      <vt:lpstr> H. pylori – silver stain</vt:lpstr>
      <vt:lpstr>H. pylori – giemsa stain</vt:lpstr>
      <vt:lpstr>H. pylori – H &amp; E stain</vt:lpstr>
      <vt:lpstr>PowerPoint Presentation</vt:lpstr>
      <vt:lpstr>PowerPoint Presentation</vt:lpstr>
      <vt:lpstr>PowerPoint Presentation</vt:lpstr>
      <vt:lpstr>PowerPoint Presentation</vt:lpstr>
      <vt:lpstr>PowerPoint Presentation</vt:lpstr>
      <vt:lpstr>PowerPoint Presentation</vt:lpstr>
      <vt:lpstr>Gastric Ulcer Endoscopic Appearance</vt:lpstr>
      <vt:lpstr> Gastric Ulcer</vt:lpstr>
      <vt:lpstr> Gastric Ulcer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Peptic Ulcer Disease</dc:title>
  <dc:creator>DR.fatih</dc:creator>
  <cp:lastModifiedBy>DR.Ahmed Saker 2o1O</cp:lastModifiedBy>
  <cp:revision>5</cp:revision>
  <dcterms:created xsi:type="dcterms:W3CDTF">2006-08-16T00:00:00Z</dcterms:created>
  <dcterms:modified xsi:type="dcterms:W3CDTF">2018-11-14T09:56:40Z</dcterms:modified>
</cp:coreProperties>
</file>